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57" r:id="rId3"/>
    <p:sldId id="309" r:id="rId4"/>
    <p:sldId id="259" r:id="rId5"/>
    <p:sldId id="260" r:id="rId6"/>
    <p:sldId id="307" r:id="rId7"/>
    <p:sldId id="310" r:id="rId8"/>
    <p:sldId id="313" r:id="rId9"/>
    <p:sldId id="324" r:id="rId10"/>
    <p:sldId id="261" r:id="rId11"/>
    <p:sldId id="262" r:id="rId12"/>
    <p:sldId id="325" r:id="rId13"/>
    <p:sldId id="263" r:id="rId14"/>
    <p:sldId id="269" r:id="rId15"/>
    <p:sldId id="270" r:id="rId16"/>
    <p:sldId id="271" r:id="rId17"/>
    <p:sldId id="272" r:id="rId18"/>
    <p:sldId id="331" r:id="rId19"/>
    <p:sldId id="314" r:id="rId20"/>
    <p:sldId id="332" r:id="rId21"/>
    <p:sldId id="264" r:id="rId22"/>
    <p:sldId id="265" r:id="rId23"/>
    <p:sldId id="326" r:id="rId24"/>
    <p:sldId id="266" r:id="rId25"/>
    <p:sldId id="328" r:id="rId26"/>
    <p:sldId id="333" r:id="rId27"/>
    <p:sldId id="268" r:id="rId28"/>
    <p:sldId id="327" r:id="rId29"/>
    <p:sldId id="321" r:id="rId30"/>
    <p:sldId id="322" r:id="rId31"/>
    <p:sldId id="323" r:id="rId32"/>
    <p:sldId id="329" r:id="rId33"/>
    <p:sldId id="334" r:id="rId34"/>
    <p:sldId id="277" r:id="rId35"/>
    <p:sldId id="278" r:id="rId36"/>
    <p:sldId id="280" r:id="rId37"/>
    <p:sldId id="281" r:id="rId38"/>
    <p:sldId id="282" r:id="rId39"/>
    <p:sldId id="279" r:id="rId40"/>
    <p:sldId id="283" r:id="rId41"/>
    <p:sldId id="284" r:id="rId42"/>
    <p:sldId id="286" r:id="rId43"/>
    <p:sldId id="287" r:id="rId44"/>
    <p:sldId id="288" r:id="rId45"/>
    <p:sldId id="289" r:id="rId46"/>
    <p:sldId id="290" r:id="rId47"/>
    <p:sldId id="303" r:id="rId48"/>
    <p:sldId id="291" r:id="rId49"/>
    <p:sldId id="293" r:id="rId50"/>
    <p:sldId id="294" r:id="rId51"/>
    <p:sldId id="295" r:id="rId52"/>
    <p:sldId id="296" r:id="rId53"/>
    <p:sldId id="297" r:id="rId54"/>
    <p:sldId id="298" r:id="rId55"/>
    <p:sldId id="299" r:id="rId56"/>
    <p:sldId id="300" r:id="rId57"/>
    <p:sldId id="301" r:id="rId58"/>
    <p:sldId id="302" r:id="rId59"/>
    <p:sldId id="317" r:id="rId60"/>
    <p:sldId id="330" r:id="rId61"/>
    <p:sldId id="304" r:id="rId62"/>
    <p:sldId id="30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CCECFF"/>
    <a:srgbClr val="CCFFCC"/>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5892" autoAdjust="0"/>
  </p:normalViewPr>
  <p:slideViewPr>
    <p:cSldViewPr snapToGrid="0" snapToObjects="1">
      <p:cViewPr varScale="1">
        <p:scale>
          <a:sx n="61" d="100"/>
          <a:sy n="61" d="100"/>
        </p:scale>
        <p:origin x="182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CD5-FF1C-4A57-B61C-051314D8E8F4}" type="datetimeFigureOut">
              <a:rPr lang="en-US" smtClean="0"/>
              <a:t>11/4/2022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E665A-DB86-429B-8536-9199B2A6E21A}" type="slidenum">
              <a:rPr lang="en-US" smtClean="0"/>
              <a:t>‹#›</a:t>
            </a:fld>
            <a:endParaRPr lang="en-US"/>
          </a:p>
        </p:txBody>
      </p:sp>
    </p:spTree>
    <p:extLst>
      <p:ext uri="{BB962C8B-B14F-4D97-AF65-F5344CB8AC3E}">
        <p14:creationId xmlns:p14="http://schemas.microsoft.com/office/powerpoint/2010/main" val="26165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ns.org/acq-search?search=advocacy&amp;source=Web%20Page" TargetMode="External"/><Relationship Id="rId7" Type="http://schemas.openxmlformats.org/officeDocument/2006/relationships/hyperlink" Target="https://www.ons.org/acq-search?search=position%20&amp;source=Position%20Statement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ons.org/explore-resources?display=results&amp;source=1501" TargetMode="External"/><Relationship Id="rId5" Type="http://schemas.openxmlformats.org/officeDocument/2006/relationships/hyperlink" Target="https://www.ons.org/acq-search?search=role%20delineation&amp;source=Standards%20and%20Guidelines" TargetMode="External"/><Relationship Id="rId4" Type="http://schemas.openxmlformats.org/officeDocument/2006/relationships/hyperlink" Target="https://www.ons.org/acq-search?search=practice+standard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ns.org/books/chemotherapy-and-immunotherapy-guidelines-and-recommendations-practi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documentcloud.org/documents/5747640-Vaught-Letter.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tbinewsroom.com/2019/02/04/middle-tennessee-nurse-charged-with-patient-abuse-reckless-homicide/" TargetMode="External"/><Relationship Id="rId4" Type="http://schemas.openxmlformats.org/officeDocument/2006/relationships/hyperlink" Target="https://www.documentcloud.org/documents/5346023-CMS-Report.html?fbclid=IwAR2xQsxlfKxis4mecgrCSt-6XvKnSmKDeN7Sb_20is2oBbFICt_9xUDkyvQ"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org/acq-search?search=advocacy&amp;source=Web%20Page" TargetMode="External"/><Relationship Id="rId7" Type="http://schemas.openxmlformats.org/officeDocument/2006/relationships/hyperlink" Target="https://www.ons.org/acq-search?search=position%20&amp;source=Position%20Statement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ons.org/explore-resources?display=results&amp;source=1501" TargetMode="External"/><Relationship Id="rId5" Type="http://schemas.openxmlformats.org/officeDocument/2006/relationships/hyperlink" Target="https://www.ons.org/acq-search?search=role%20delineation&amp;source=Standards%20and%20Guidelines" TargetMode="External"/><Relationship Id="rId4" Type="http://schemas.openxmlformats.org/officeDocument/2006/relationships/hyperlink" Target="https://www.ons.org/acq-search?search=practice+standard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129" name="Google Shape;129;p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This diagram illustrates that Quality, Safety and Evidence for practice encircle the pyramid of practice.  </a:t>
            </a:r>
          </a:p>
          <a:p>
            <a:pPr marL="0" lvl="0" indent="0" algn="l" rtl="0">
              <a:lnSpc>
                <a:spcPct val="100000"/>
              </a:lnSpc>
              <a:spcBef>
                <a:spcPts val="0"/>
              </a:spcBef>
              <a:spcAft>
                <a:spcPts val="0"/>
              </a:spcAft>
              <a:buSzPts val="1400"/>
              <a:buNone/>
            </a:pPr>
            <a:r>
              <a:rPr lang="en-US" dirty="0"/>
              <a:t>The foundation is the professional scope of practice that includes practice standards and guidelines, code of ethic and specialty certification.</a:t>
            </a:r>
          </a:p>
          <a:p>
            <a:pPr marL="0" lvl="0" indent="0" algn="l" rtl="0">
              <a:lnSpc>
                <a:spcPct val="100000"/>
              </a:lnSpc>
              <a:spcBef>
                <a:spcPts val="0"/>
              </a:spcBef>
              <a:spcAft>
                <a:spcPts val="0"/>
              </a:spcAft>
              <a:buSzPts val="1400"/>
              <a:buNone/>
            </a:pPr>
            <a:r>
              <a:rPr lang="en-US" dirty="0"/>
              <a:t>The Nurse Practice Act provides the rules and regulations for our practice.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Your clinical setting provides specific policies and procedures for practice.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And above all this we determine to act or follow a specific order based on our experience and knowledge.  Does your setting have the resources to safely perform the activity?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176" name="Google Shape;176;p10:notes"/>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0579ab9f3_0_439: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Foundation of Oncology Nursing Professional Practice includes these 5 components.</a:t>
            </a:r>
            <a:endParaRPr dirty="0"/>
          </a:p>
          <a:p>
            <a:pPr marL="0" lvl="0" indent="0" algn="l" rtl="0">
              <a:lnSpc>
                <a:spcPct val="100000"/>
              </a:lnSpc>
              <a:spcBef>
                <a:spcPts val="0"/>
              </a:spcBef>
              <a:spcAft>
                <a:spcPts val="0"/>
              </a:spcAft>
              <a:buClr>
                <a:schemeClr val="dk1"/>
              </a:buClr>
              <a:buSzPts val="2900"/>
              <a:buFont typeface="Arial"/>
              <a:buNone/>
            </a:pPr>
            <a:r>
              <a:rPr lang="en-US" u="sng" dirty="0">
                <a:solidFill>
                  <a:schemeClr val="dk2"/>
                </a:solidFill>
                <a:hlinkClick r:id="rId3">
                  <a:extLst>
                    <a:ext uri="{A12FA001-AC4F-418D-AE19-62706E023703}">
                      <ahyp:hlinkClr xmlns:ahyp="http://schemas.microsoft.com/office/drawing/2018/hyperlinkcolor" val="tx"/>
                    </a:ext>
                  </a:extLst>
                </a:hlinkClick>
              </a:rPr>
              <a:t>Advocacy</a:t>
            </a:r>
            <a:endParaRPr dirty="0">
              <a:solidFill>
                <a:schemeClr val="dk2"/>
              </a:solidFill>
            </a:endParaRPr>
          </a:p>
          <a:p>
            <a:pPr marL="0" lvl="0" indent="0" algn="l" rtl="0">
              <a:lnSpc>
                <a:spcPct val="100000"/>
              </a:lnSpc>
              <a:spcBef>
                <a:spcPts val="0"/>
              </a:spcBef>
              <a:spcAft>
                <a:spcPts val="0"/>
              </a:spcAft>
              <a:buClr>
                <a:schemeClr val="dk1"/>
              </a:buClr>
              <a:buSzPts val="2900"/>
              <a:buFont typeface="Arial"/>
              <a:buNone/>
            </a:pPr>
            <a:r>
              <a:rPr lang="en-US" u="sng" dirty="0">
                <a:solidFill>
                  <a:schemeClr val="dk2"/>
                </a:solidFill>
                <a:hlinkClick r:id="rId4">
                  <a:extLst>
                    <a:ext uri="{A12FA001-AC4F-418D-AE19-62706E023703}">
                      <ahyp:hlinkClr xmlns:ahyp="http://schemas.microsoft.com/office/drawing/2018/hyperlinkcolor" val="tx"/>
                    </a:ext>
                  </a:extLst>
                </a:hlinkClick>
              </a:rPr>
              <a:t>Nursing Practice </a:t>
            </a:r>
            <a:endParaRPr b="1" dirty="0">
              <a:solidFill>
                <a:schemeClr val="dk2"/>
              </a:solidFill>
            </a:endParaRPr>
          </a:p>
          <a:p>
            <a:pPr marL="0" lvl="0" indent="0" algn="l" rtl="0">
              <a:lnSpc>
                <a:spcPct val="100000"/>
              </a:lnSpc>
              <a:spcBef>
                <a:spcPts val="0"/>
              </a:spcBef>
              <a:spcAft>
                <a:spcPts val="0"/>
              </a:spcAft>
              <a:buClr>
                <a:schemeClr val="dk1"/>
              </a:buClr>
              <a:buSzPts val="2900"/>
              <a:buFont typeface="Arial"/>
              <a:buNone/>
            </a:pPr>
            <a:r>
              <a:rPr lang="en-US" u="sng" dirty="0">
                <a:solidFill>
                  <a:schemeClr val="dk2"/>
                </a:solidFill>
                <a:hlinkClick r:id="rId5">
                  <a:extLst>
                    <a:ext uri="{A12FA001-AC4F-418D-AE19-62706E023703}">
                      <ahyp:hlinkClr xmlns:ahyp="http://schemas.microsoft.com/office/drawing/2018/hyperlinkcolor" val="tx"/>
                    </a:ext>
                  </a:extLst>
                </a:hlinkClick>
              </a:rPr>
              <a:t>Role Delineation</a:t>
            </a:r>
            <a:endParaRPr dirty="0">
              <a:solidFill>
                <a:schemeClr val="dk2"/>
              </a:solidFill>
            </a:endParaRPr>
          </a:p>
          <a:p>
            <a:pPr marL="0" lvl="0" indent="0" algn="l" rtl="0">
              <a:lnSpc>
                <a:spcPct val="100000"/>
              </a:lnSpc>
              <a:spcBef>
                <a:spcPts val="0"/>
              </a:spcBef>
              <a:spcAft>
                <a:spcPts val="0"/>
              </a:spcAft>
              <a:buClr>
                <a:schemeClr val="dk1"/>
              </a:buClr>
              <a:buSzPts val="2900"/>
              <a:buFont typeface="Arial"/>
              <a:buNone/>
            </a:pPr>
            <a:r>
              <a:rPr lang="en-US" u="sng" dirty="0">
                <a:solidFill>
                  <a:schemeClr val="dk2"/>
                </a:solidFill>
                <a:hlinkClick r:id="rId6">
                  <a:extLst>
                    <a:ext uri="{A12FA001-AC4F-418D-AE19-62706E023703}">
                      <ahyp:hlinkClr xmlns:ahyp="http://schemas.microsoft.com/office/drawing/2018/hyperlinkcolor" val="tx"/>
                    </a:ext>
                  </a:extLst>
                </a:hlinkClick>
              </a:rPr>
              <a:t>Standards and Guidelines</a:t>
            </a:r>
            <a:endParaRPr b="1" dirty="0">
              <a:solidFill>
                <a:schemeClr val="dk2"/>
              </a:solidFill>
            </a:endParaRPr>
          </a:p>
          <a:p>
            <a:pPr marL="0" lvl="0" indent="0" algn="l" rtl="0">
              <a:lnSpc>
                <a:spcPct val="100000"/>
              </a:lnSpc>
              <a:spcBef>
                <a:spcPts val="0"/>
              </a:spcBef>
              <a:spcAft>
                <a:spcPts val="0"/>
              </a:spcAft>
              <a:buSzPts val="1400"/>
              <a:buNone/>
            </a:pPr>
            <a:r>
              <a:rPr lang="en-US" u="sng" dirty="0">
                <a:solidFill>
                  <a:schemeClr val="dk2"/>
                </a:solidFill>
                <a:hlinkClick r:id="rId7">
                  <a:extLst>
                    <a:ext uri="{A12FA001-AC4F-418D-AE19-62706E023703}">
                      <ahyp:hlinkClr xmlns:ahyp="http://schemas.microsoft.com/office/drawing/2018/hyperlinkcolor" val="tx"/>
                    </a:ext>
                  </a:extLst>
                </a:hlinkClick>
              </a:rPr>
              <a:t>Position Statements</a:t>
            </a:r>
            <a:endParaRPr dirty="0"/>
          </a:p>
          <a:p>
            <a:pPr marL="0" lvl="0" indent="0" algn="l" rtl="0">
              <a:lnSpc>
                <a:spcPct val="100000"/>
              </a:lnSpc>
              <a:spcBef>
                <a:spcPts val="0"/>
              </a:spcBef>
              <a:spcAft>
                <a:spcPts val="0"/>
              </a:spcAft>
              <a:buSzPts val="1400"/>
              <a:buNone/>
            </a:pPr>
            <a:r>
              <a:rPr lang="en-US" dirty="0"/>
              <a:t>The active links are provided for you to explore these important topics.</a:t>
            </a:r>
            <a:endParaRPr dirty="0"/>
          </a:p>
        </p:txBody>
      </p:sp>
      <p:sp>
        <p:nvSpPr>
          <p:cNvPr id="193" name="Google Shape;193;g100579ab9f3_0_43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9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2000"/>
              </a:lnSpc>
              <a:spcBef>
                <a:spcPts val="0"/>
              </a:spcBef>
              <a:spcAft>
                <a:spcPts val="0"/>
              </a:spcAft>
              <a:buSzPts val="1400"/>
              <a:buNone/>
            </a:pPr>
            <a:r>
              <a:rPr lang="en-US" sz="1400" i="1" dirty="0">
                <a:solidFill>
                  <a:srgbClr val="000000"/>
                </a:solidFill>
              </a:rPr>
              <a:t>For the exam you will need to be able to define and discern key concepts.</a:t>
            </a:r>
          </a:p>
          <a:p>
            <a:pPr marL="0" lvl="0" indent="0" algn="l" rtl="0">
              <a:lnSpc>
                <a:spcPct val="102000"/>
              </a:lnSpc>
              <a:spcBef>
                <a:spcPts val="0"/>
              </a:spcBef>
              <a:spcAft>
                <a:spcPts val="0"/>
              </a:spcAft>
              <a:buSzPts val="1400"/>
              <a:buNone/>
            </a:pPr>
            <a:r>
              <a:rPr lang="en-US" sz="1400" i="1" dirty="0">
                <a:solidFill>
                  <a:srgbClr val="000000"/>
                </a:solidFill>
              </a:rPr>
              <a:t>For example what is the difference between competence and competency.</a:t>
            </a:r>
          </a:p>
          <a:p>
            <a:pPr marL="0" lvl="0" indent="0" algn="l" rtl="0">
              <a:lnSpc>
                <a:spcPct val="102000"/>
              </a:lnSpc>
              <a:spcBef>
                <a:spcPts val="0"/>
              </a:spcBef>
              <a:spcAft>
                <a:spcPts val="0"/>
              </a:spcAft>
              <a:buSzPts val="1400"/>
              <a:buNone/>
            </a:pPr>
            <a:endParaRPr sz="1400" i="1" dirty="0">
              <a:solidFill>
                <a:srgbClr val="000000"/>
              </a:solidFill>
            </a:endParaRPr>
          </a:p>
          <a:p>
            <a:pPr marL="0" lvl="0" indent="0" algn="l" rtl="0">
              <a:lnSpc>
                <a:spcPct val="102000"/>
              </a:lnSpc>
              <a:spcBef>
                <a:spcPts val="0"/>
              </a:spcBef>
              <a:spcAft>
                <a:spcPts val="0"/>
              </a:spcAft>
              <a:buSzPts val="1400"/>
              <a:buNone/>
            </a:pPr>
            <a:r>
              <a:rPr lang="en-US" sz="1400" b="1" u="sng" dirty="0">
                <a:solidFill>
                  <a:srgbClr val="69BE28"/>
                </a:solidFill>
              </a:rPr>
              <a:t>Competence</a:t>
            </a:r>
            <a:r>
              <a:rPr lang="en-US" sz="1400" dirty="0">
                <a:solidFill>
                  <a:schemeClr val="dk2"/>
                </a:solidFill>
              </a:rPr>
              <a:t> </a:t>
            </a:r>
            <a:r>
              <a:rPr lang="en-US" sz="1400" dirty="0">
                <a:solidFill>
                  <a:srgbClr val="222222"/>
                </a:solidFill>
                <a:highlight>
                  <a:srgbClr val="FFFFFF"/>
                </a:highlight>
                <a:latin typeface="Roboto"/>
                <a:ea typeface="Roboto"/>
                <a:cs typeface="Roboto"/>
                <a:sym typeface="Roboto"/>
              </a:rPr>
              <a:t> a person’s general ability to do something successfully or efficiently.</a:t>
            </a:r>
            <a:endParaRPr sz="1400" dirty="0">
              <a:solidFill>
                <a:schemeClr val="dk2"/>
              </a:solidFill>
            </a:endParaRPr>
          </a:p>
          <a:p>
            <a:pPr marL="0" lvl="0" indent="0" algn="l" rtl="0">
              <a:lnSpc>
                <a:spcPct val="102000"/>
              </a:lnSpc>
              <a:spcBef>
                <a:spcPts val="1200"/>
              </a:spcBef>
              <a:spcAft>
                <a:spcPts val="0"/>
              </a:spcAft>
              <a:buClr>
                <a:srgbClr val="69BE28"/>
              </a:buClr>
              <a:buSzPts val="2000"/>
              <a:buFont typeface="Arial"/>
              <a:buNone/>
            </a:pPr>
            <a:r>
              <a:rPr lang="en-US" sz="1400" b="1" u="sng" dirty="0">
                <a:solidFill>
                  <a:srgbClr val="69BE28"/>
                </a:solidFill>
              </a:rPr>
              <a:t>Competency</a:t>
            </a:r>
            <a:r>
              <a:rPr lang="en-US" sz="1400" dirty="0">
                <a:solidFill>
                  <a:schemeClr val="dk2"/>
                </a:solidFill>
              </a:rPr>
              <a:t> is a person’s actual performance, ability to perform a certain task.</a:t>
            </a:r>
            <a:endParaRPr sz="1400" dirty="0">
              <a:solidFill>
                <a:schemeClr val="dk2"/>
              </a:solidFill>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Joint Commission </a:t>
            </a:r>
            <a:r>
              <a:rPr lang="en-US" dirty="0"/>
              <a:t>and other regulatory agencies often require documentation that supports the </a:t>
            </a:r>
            <a:r>
              <a:rPr lang="en-US" b="1" dirty="0"/>
              <a:t>development and assessment of a nursing competency.</a:t>
            </a:r>
            <a:endParaRPr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highlight>
                  <a:srgbClr val="FFFF00"/>
                </a:highlight>
              </a:rPr>
              <a:t>An example may be “how does your workplace document competency of a chemotherapy nurse?</a:t>
            </a:r>
            <a:endParaRPr dirty="0">
              <a:highlight>
                <a:srgbClr val="FFFF00"/>
              </a:highlight>
            </a:endParaRPr>
          </a:p>
        </p:txBody>
      </p:sp>
      <p:sp>
        <p:nvSpPr>
          <p:cNvPr id="186" name="Google Shape;186;p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a:t>Another set of terms that you need to know are the differences between Guidelines and Standards</a:t>
            </a:r>
            <a:endParaRPr/>
          </a:p>
          <a:p>
            <a:pPr marL="0" lvl="0" indent="0" algn="l" rtl="0">
              <a:lnSpc>
                <a:spcPct val="100000"/>
              </a:lnSpc>
              <a:spcBef>
                <a:spcPts val="0"/>
              </a:spcBef>
              <a:spcAft>
                <a:spcPts val="0"/>
              </a:spcAft>
              <a:buSzPts val="1400"/>
              <a:buNone/>
            </a:pPr>
            <a:r>
              <a:rPr lang="en-US"/>
              <a:t>Guidelines are recommendations - </a:t>
            </a:r>
            <a:endParaRPr/>
          </a:p>
          <a:p>
            <a:pPr marL="0" lvl="0" indent="0" algn="l" rtl="0">
              <a:lnSpc>
                <a:spcPct val="100000"/>
              </a:lnSpc>
              <a:spcBef>
                <a:spcPts val="0"/>
              </a:spcBef>
              <a:spcAft>
                <a:spcPts val="0"/>
              </a:spcAft>
              <a:buSzPts val="1400"/>
              <a:buNone/>
            </a:pPr>
            <a:r>
              <a:rPr lang="en-US" sz="1250">
                <a:solidFill>
                  <a:srgbClr val="454545"/>
                </a:solidFill>
              </a:rPr>
              <a:t>A standard is enforceable - usually by a regulatory agency</a:t>
            </a:r>
            <a:endParaRPr sz="1250">
              <a:solidFill>
                <a:srgbClr val="454545"/>
              </a:solidFill>
            </a:endParaRPr>
          </a:p>
          <a:p>
            <a:pPr marL="0" lvl="0" indent="0" algn="l" rtl="0">
              <a:lnSpc>
                <a:spcPct val="100000"/>
              </a:lnSpc>
              <a:spcBef>
                <a:spcPts val="0"/>
              </a:spcBef>
              <a:spcAft>
                <a:spcPts val="0"/>
              </a:spcAft>
              <a:buSzPts val="1400"/>
              <a:buNone/>
            </a:pPr>
            <a:endParaRPr sz="1250">
              <a:solidFill>
                <a:srgbClr val="454545"/>
              </a:solidFill>
            </a:endParaRPr>
          </a:p>
          <a:p>
            <a:pPr marL="0" lvl="0" indent="0" algn="l" rtl="0">
              <a:lnSpc>
                <a:spcPct val="100000"/>
              </a:lnSpc>
              <a:spcBef>
                <a:spcPts val="0"/>
              </a:spcBef>
              <a:spcAft>
                <a:spcPts val="0"/>
              </a:spcAft>
              <a:buSzPts val="1400"/>
              <a:buNone/>
            </a:pPr>
            <a:endParaRPr sz="1250" b="1">
              <a:solidFill>
                <a:srgbClr val="454545"/>
              </a:solidFill>
            </a:endParaRPr>
          </a:p>
        </p:txBody>
      </p:sp>
      <p:sp>
        <p:nvSpPr>
          <p:cNvPr id="232" name="Google Shape;232;p1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791f283c5_0_0: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Another set of terms that you will need to know are the differences between Guidelines and Standards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Guidelines are recommendations. </a:t>
            </a:r>
            <a:endParaRPr dirty="0"/>
          </a:p>
          <a:p>
            <a:pPr marL="0" lvl="0" indent="0" algn="l" rtl="0">
              <a:lnSpc>
                <a:spcPct val="100000"/>
              </a:lnSpc>
              <a:spcBef>
                <a:spcPts val="0"/>
              </a:spcBef>
              <a:spcAft>
                <a:spcPts val="0"/>
              </a:spcAft>
              <a:buSzPts val="1400"/>
              <a:buNone/>
            </a:pPr>
            <a:r>
              <a:rPr lang="en-US" dirty="0"/>
              <a:t>An example of this is the </a:t>
            </a:r>
            <a:r>
              <a:rPr lang="en-US" sz="1250" b="1" i="1" dirty="0">
                <a:solidFill>
                  <a:srgbClr val="0084C1"/>
                </a:solidFill>
                <a:uFill>
                  <a:noFill/>
                </a:uFill>
                <a:hlinkClick r:id="rId3">
                  <a:extLst>
                    <a:ext uri="{A12FA001-AC4F-418D-AE19-62706E023703}">
                      <ahyp:hlinkClr xmlns:ahyp="http://schemas.microsoft.com/office/drawing/2018/hyperlinkcolor" val="tx"/>
                    </a:ext>
                  </a:extLst>
                </a:hlinkClick>
              </a:rPr>
              <a:t>Chemotherapy and Immunotherapy Guidelines and Recommendations for Practice</a:t>
            </a:r>
            <a:r>
              <a:rPr lang="en-US" sz="1250" b="1" dirty="0">
                <a:solidFill>
                  <a:srgbClr val="454545"/>
                </a:solidFill>
              </a:rPr>
              <a:t> </a:t>
            </a:r>
            <a:endParaRPr sz="1250" dirty="0">
              <a:solidFill>
                <a:srgbClr val="454545"/>
              </a:solidFill>
            </a:endParaRPr>
          </a:p>
          <a:p>
            <a:pPr marL="0" lvl="0" indent="0" algn="l" rtl="0">
              <a:lnSpc>
                <a:spcPct val="100000"/>
              </a:lnSpc>
              <a:spcBef>
                <a:spcPts val="0"/>
              </a:spcBef>
              <a:spcAft>
                <a:spcPts val="0"/>
              </a:spcAft>
              <a:buSzPts val="1400"/>
              <a:buNone/>
            </a:pPr>
            <a:endParaRPr lang="en-US" sz="1250" dirty="0">
              <a:solidFill>
                <a:srgbClr val="454545"/>
              </a:solidFill>
            </a:endParaRPr>
          </a:p>
          <a:p>
            <a:pPr marL="0" lvl="0" indent="0" algn="l" rtl="0">
              <a:lnSpc>
                <a:spcPct val="100000"/>
              </a:lnSpc>
              <a:spcBef>
                <a:spcPts val="0"/>
              </a:spcBef>
              <a:spcAft>
                <a:spcPts val="0"/>
              </a:spcAft>
              <a:buSzPts val="1400"/>
              <a:buNone/>
            </a:pPr>
            <a:r>
              <a:rPr lang="en-US" sz="1250" dirty="0">
                <a:solidFill>
                  <a:srgbClr val="454545"/>
                </a:solidFill>
              </a:rPr>
              <a:t>A Standard is enforceable - usually by a regulatory agency, and there may be direct or indirect monetary consequences for non-compliance.</a:t>
            </a:r>
            <a:endParaRPr sz="1250" dirty="0">
              <a:solidFill>
                <a:srgbClr val="454545"/>
              </a:solidFill>
            </a:endParaRPr>
          </a:p>
          <a:p>
            <a:pPr marL="0" lvl="0" indent="0" algn="l" rtl="0">
              <a:lnSpc>
                <a:spcPct val="100000"/>
              </a:lnSpc>
              <a:spcBef>
                <a:spcPts val="0"/>
              </a:spcBef>
              <a:spcAft>
                <a:spcPts val="0"/>
              </a:spcAft>
              <a:buSzPts val="1400"/>
              <a:buNone/>
            </a:pPr>
            <a:endParaRPr sz="1250" b="1" dirty="0">
              <a:solidFill>
                <a:srgbClr val="454545"/>
              </a:solidFill>
            </a:endParaRPr>
          </a:p>
        </p:txBody>
      </p:sp>
      <p:sp>
        <p:nvSpPr>
          <p:cNvPr id="242" name="Google Shape;242;g8791f283c5_0_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791f283c5_0_29: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sz="1250" b="1" dirty="0">
              <a:solidFill>
                <a:srgbClr val="454545"/>
              </a:solidFill>
            </a:endParaRPr>
          </a:p>
        </p:txBody>
      </p:sp>
      <p:sp>
        <p:nvSpPr>
          <p:cNvPr id="250" name="Google Shape;250;g8791f283c5_0_2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sz="1065">
                <a:solidFill>
                  <a:schemeClr val="dk2"/>
                </a:solidFill>
              </a:rPr>
              <a:t>The U.S. Pharmacopeia (USP) is an independent organization is dedicated to medication quality and safety and recent work has been to limit occupational exposure of Hazardous Drugs and to protect patients and the environment.</a:t>
            </a:r>
            <a:endParaRPr sz="1065">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065" b="1" i="1">
                <a:solidFill>
                  <a:schemeClr val="dk2"/>
                </a:solidFill>
              </a:rPr>
              <a:t>This publication impacts Pharmacies and related services, including </a:t>
            </a:r>
            <a:r>
              <a:rPr lang="en-US" sz="1065" b="1" i="1">
                <a:solidFill>
                  <a:srgbClr val="69BE28"/>
                </a:solidFill>
              </a:rPr>
              <a:t>NURSING!</a:t>
            </a:r>
            <a:endParaRPr sz="1065" b="1" i="1">
              <a:solidFill>
                <a:srgbClr val="69BE28"/>
              </a:solidFill>
            </a:endParaRPr>
          </a:p>
          <a:p>
            <a:pPr marL="0" lvl="0" indent="0" algn="l" rtl="0">
              <a:lnSpc>
                <a:spcPct val="112000"/>
              </a:lnSpc>
              <a:spcBef>
                <a:spcPts val="1200"/>
              </a:spcBef>
              <a:spcAft>
                <a:spcPts val="0"/>
              </a:spcAft>
              <a:buClr>
                <a:schemeClr val="dk1"/>
              </a:buClr>
              <a:buSzPts val="1100"/>
              <a:buFont typeface="Arial"/>
              <a:buNone/>
            </a:pPr>
            <a:r>
              <a:rPr lang="en-US" sz="1265">
                <a:solidFill>
                  <a:schemeClr val="dk2"/>
                </a:solidFill>
              </a:rPr>
              <a:t>USP &lt;800&gt; is a Standard! These requirements are linked to the ability of Pharmacies to dispense medications.</a:t>
            </a:r>
            <a:endParaRPr sz="1265">
              <a:solidFill>
                <a:schemeClr val="dk2"/>
              </a:solidFill>
            </a:endParaRPr>
          </a:p>
          <a:p>
            <a:pPr marL="0" lvl="0" indent="0" algn="l" rtl="0">
              <a:lnSpc>
                <a:spcPct val="112000"/>
              </a:lnSpc>
              <a:spcBef>
                <a:spcPts val="1200"/>
              </a:spcBef>
              <a:spcAft>
                <a:spcPts val="0"/>
              </a:spcAft>
              <a:buClr>
                <a:schemeClr val="dk1"/>
              </a:buClr>
              <a:buSzPts val="1100"/>
              <a:buFont typeface="Arial"/>
              <a:buNone/>
            </a:pPr>
            <a:r>
              <a:rPr lang="en-US" sz="1265">
                <a:solidFill>
                  <a:schemeClr val="dk2"/>
                </a:solidFill>
              </a:rPr>
              <a:t>The Joint Commission has also adopted these practice standards in their accreditation surveys.</a:t>
            </a:r>
            <a:endParaRPr sz="1000" b="1" i="1">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sz="1465" b="1" i="1">
              <a:solidFill>
                <a:srgbClr val="69BE28"/>
              </a:solidFill>
            </a:endParaRPr>
          </a:p>
        </p:txBody>
      </p:sp>
      <p:sp>
        <p:nvSpPr>
          <p:cNvPr id="258" name="Google Shape;258;p1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sz="1065">
                <a:solidFill>
                  <a:schemeClr val="dk2"/>
                </a:solidFill>
              </a:rPr>
              <a:t>The U.S. Pharmacopeia (USP) is an independent organization is dedicated to medication quality and safety and recent work has been to limit occupational exposure of Hazardous Drugs and to protect patients and the environment.</a:t>
            </a:r>
            <a:endParaRPr sz="1065">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065" b="1" i="1">
                <a:solidFill>
                  <a:schemeClr val="dk2"/>
                </a:solidFill>
              </a:rPr>
              <a:t>This publication impacts Pharmacies and related services, including </a:t>
            </a:r>
            <a:r>
              <a:rPr lang="en-US" sz="1065" b="1" i="1">
                <a:solidFill>
                  <a:srgbClr val="69BE28"/>
                </a:solidFill>
              </a:rPr>
              <a:t>NURSING!</a:t>
            </a:r>
            <a:endParaRPr sz="1065" b="1" i="1">
              <a:solidFill>
                <a:srgbClr val="69BE28"/>
              </a:solidFill>
            </a:endParaRPr>
          </a:p>
          <a:p>
            <a:pPr marL="0" lvl="0" indent="0" algn="l" rtl="0">
              <a:lnSpc>
                <a:spcPct val="112000"/>
              </a:lnSpc>
              <a:spcBef>
                <a:spcPts val="1200"/>
              </a:spcBef>
              <a:spcAft>
                <a:spcPts val="0"/>
              </a:spcAft>
              <a:buClr>
                <a:schemeClr val="dk1"/>
              </a:buClr>
              <a:buSzPts val="1100"/>
              <a:buFont typeface="Arial"/>
              <a:buNone/>
            </a:pPr>
            <a:r>
              <a:rPr lang="en-US" sz="1265">
                <a:solidFill>
                  <a:schemeClr val="dk2"/>
                </a:solidFill>
              </a:rPr>
              <a:t>USP &lt;800&gt; is a Standard! These requirements are linked to the ability of Pharmacies to dispense medications.</a:t>
            </a:r>
            <a:endParaRPr sz="1265">
              <a:solidFill>
                <a:schemeClr val="dk2"/>
              </a:solidFill>
            </a:endParaRPr>
          </a:p>
          <a:p>
            <a:pPr marL="0" lvl="0" indent="0" algn="l" rtl="0">
              <a:lnSpc>
                <a:spcPct val="112000"/>
              </a:lnSpc>
              <a:spcBef>
                <a:spcPts val="1200"/>
              </a:spcBef>
              <a:spcAft>
                <a:spcPts val="0"/>
              </a:spcAft>
              <a:buClr>
                <a:schemeClr val="dk1"/>
              </a:buClr>
              <a:buSzPts val="1100"/>
              <a:buFont typeface="Arial"/>
              <a:buNone/>
            </a:pPr>
            <a:r>
              <a:rPr lang="en-US" sz="1265">
                <a:solidFill>
                  <a:schemeClr val="dk2"/>
                </a:solidFill>
              </a:rPr>
              <a:t>The Joint Commission has also adopted these practice standards in their accreditation surveys.</a:t>
            </a:r>
            <a:endParaRPr sz="1000" b="1" i="1">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sz="1465" b="1" i="1">
              <a:solidFill>
                <a:srgbClr val="69BE28"/>
              </a:solidFill>
            </a:endParaRPr>
          </a:p>
        </p:txBody>
      </p:sp>
      <p:sp>
        <p:nvSpPr>
          <p:cNvPr id="258" name="Google Shape;258;p1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85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sz="1065">
                <a:solidFill>
                  <a:schemeClr val="dk2"/>
                </a:solidFill>
              </a:rPr>
              <a:t>The U.S. Pharmacopeia (USP) is an independent organization is dedicated to medication quality and safety and recent work has been to limit occupational exposure of Hazardous Drugs and to protect patients and the environment.</a:t>
            </a:r>
            <a:endParaRPr sz="1065">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065" b="1" i="1">
                <a:solidFill>
                  <a:schemeClr val="dk2"/>
                </a:solidFill>
              </a:rPr>
              <a:t>This publication impacts Pharmacies and related services, including </a:t>
            </a:r>
            <a:r>
              <a:rPr lang="en-US" sz="1065" b="1" i="1">
                <a:solidFill>
                  <a:srgbClr val="69BE28"/>
                </a:solidFill>
              </a:rPr>
              <a:t>NURSING!</a:t>
            </a:r>
            <a:endParaRPr sz="1065" b="1" i="1">
              <a:solidFill>
                <a:srgbClr val="69BE28"/>
              </a:solidFill>
            </a:endParaRPr>
          </a:p>
          <a:p>
            <a:pPr marL="0" lvl="0" indent="0" algn="l" rtl="0">
              <a:lnSpc>
                <a:spcPct val="112000"/>
              </a:lnSpc>
              <a:spcBef>
                <a:spcPts val="1200"/>
              </a:spcBef>
              <a:spcAft>
                <a:spcPts val="0"/>
              </a:spcAft>
              <a:buClr>
                <a:schemeClr val="dk1"/>
              </a:buClr>
              <a:buSzPts val="1100"/>
              <a:buFont typeface="Arial"/>
              <a:buNone/>
            </a:pPr>
            <a:r>
              <a:rPr lang="en-US" sz="1265">
                <a:solidFill>
                  <a:schemeClr val="dk2"/>
                </a:solidFill>
              </a:rPr>
              <a:t>USP &lt;800&gt; is a Standard! These requirements are linked to the ability of Pharmacies to dispense medications.</a:t>
            </a:r>
            <a:endParaRPr sz="1265">
              <a:solidFill>
                <a:schemeClr val="dk2"/>
              </a:solidFill>
            </a:endParaRPr>
          </a:p>
          <a:p>
            <a:pPr marL="0" lvl="0" indent="0" algn="l" rtl="0">
              <a:lnSpc>
                <a:spcPct val="112000"/>
              </a:lnSpc>
              <a:spcBef>
                <a:spcPts val="1200"/>
              </a:spcBef>
              <a:spcAft>
                <a:spcPts val="0"/>
              </a:spcAft>
              <a:buClr>
                <a:schemeClr val="dk1"/>
              </a:buClr>
              <a:buSzPts val="1100"/>
              <a:buFont typeface="Arial"/>
              <a:buNone/>
            </a:pPr>
            <a:r>
              <a:rPr lang="en-US" sz="1265">
                <a:solidFill>
                  <a:schemeClr val="dk2"/>
                </a:solidFill>
              </a:rPr>
              <a:t>The Joint Commission has also adopted these practice standards in their accreditation surveys.</a:t>
            </a:r>
            <a:endParaRPr sz="1000" b="1" i="1">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sz="1465" b="1" i="1">
              <a:solidFill>
                <a:srgbClr val="69BE28"/>
              </a:solidFill>
            </a:endParaRPr>
          </a:p>
        </p:txBody>
      </p:sp>
      <p:sp>
        <p:nvSpPr>
          <p:cNvPr id="258" name="Google Shape;258;p1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241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a:t>ONS has articulated many practice standards for oncology nursing.</a:t>
            </a:r>
            <a:endParaRPr/>
          </a:p>
          <a:p>
            <a:pPr marL="0" lvl="0" indent="0" algn="l" rtl="0">
              <a:lnSpc>
                <a:spcPct val="100000"/>
              </a:lnSpc>
              <a:spcBef>
                <a:spcPts val="0"/>
              </a:spcBef>
              <a:spcAft>
                <a:spcPts val="0"/>
              </a:spcAft>
              <a:buSzPts val="1400"/>
              <a:buNone/>
            </a:pPr>
            <a:r>
              <a:rPr lang="en-US"/>
              <a:t>You should familiarize yourself with the list and their content.</a:t>
            </a:r>
            <a:endParaRPr/>
          </a:p>
        </p:txBody>
      </p:sp>
      <p:sp>
        <p:nvSpPr>
          <p:cNvPr id="200" name="Google Shape;200;p1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088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ucida"/>
              </a:rPr>
              <a:t>Just caring for cancer patients does not MAKE an Oncology Nurse!</a:t>
            </a:r>
          </a:p>
          <a:p>
            <a:r>
              <a:rPr lang="en-US" b="0" i="0" dirty="0">
                <a:solidFill>
                  <a:srgbClr val="333333"/>
                </a:solidFill>
                <a:effectLst/>
                <a:latin typeface="Lucida"/>
              </a:rPr>
              <a:t>Oncology nursing certification validates a nurse has specialized knowledge and experience in cancer care. Certification makes a difference - to patients who want knowledgeable nurses, to employers who want qualified and experienced staff, and to individual nurses who want to demonstrate their knowledge.</a:t>
            </a:r>
          </a:p>
          <a:p>
            <a:endParaRPr lang="en-US" dirty="0"/>
          </a:p>
        </p:txBody>
      </p:sp>
      <p:sp>
        <p:nvSpPr>
          <p:cNvPr id="4" name="Slide Number Placeholder 3"/>
          <p:cNvSpPr>
            <a:spLocks noGrp="1"/>
          </p:cNvSpPr>
          <p:nvPr>
            <p:ph type="sldNum" sz="quarter" idx="5"/>
          </p:nvPr>
        </p:nvSpPr>
        <p:spPr/>
        <p:txBody>
          <a:bodyPr/>
          <a:lstStyle/>
          <a:p>
            <a:fld id="{B79E665A-DB86-429B-8536-9199B2A6E21A}" type="slidenum">
              <a:rPr lang="en-US" smtClean="0"/>
              <a:t>3</a:t>
            </a:fld>
            <a:endParaRPr lang="en-US"/>
          </a:p>
        </p:txBody>
      </p:sp>
    </p:spTree>
    <p:extLst>
      <p:ext uri="{BB962C8B-B14F-4D97-AF65-F5344CB8AC3E}">
        <p14:creationId xmlns:p14="http://schemas.microsoft.com/office/powerpoint/2010/main" val="1049075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0579ab9f3_0_439: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193" name="Google Shape;193;g100579ab9f3_0_43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b="0" i="0" dirty="0">
                <a:solidFill>
                  <a:srgbClr val="454545"/>
                </a:solidFill>
                <a:effectLst/>
                <a:latin typeface="Roboto" panose="02000000000000000000" pitchFamily="2" charset="0"/>
              </a:rPr>
              <a:t>ONS takes a stand on the healthcare issues that affect oncology nurses.</a:t>
            </a:r>
          </a:p>
          <a:p>
            <a:pPr marL="0" lvl="0" indent="0" algn="l" rtl="0">
              <a:lnSpc>
                <a:spcPct val="100000"/>
              </a:lnSpc>
              <a:spcBef>
                <a:spcPts val="0"/>
              </a:spcBef>
              <a:spcAft>
                <a:spcPts val="0"/>
              </a:spcAft>
              <a:buSzPts val="1400"/>
              <a:buNone/>
            </a:pPr>
            <a:r>
              <a:rPr lang="en-US" b="0" i="0" dirty="0">
                <a:solidFill>
                  <a:srgbClr val="454545"/>
                </a:solidFill>
                <a:effectLst/>
                <a:latin typeface="Roboto" panose="02000000000000000000" pitchFamily="2" charset="0"/>
              </a:rPr>
              <a:t>Each of our position statement is spurred by member interest and developed by a diverse, unbiased committee of experts, including the ONS Board of Directors. </a:t>
            </a:r>
          </a:p>
          <a:p>
            <a:pPr marL="0" lvl="0" indent="0" algn="l" rtl="0">
              <a:lnSpc>
                <a:spcPct val="100000"/>
              </a:lnSpc>
              <a:spcBef>
                <a:spcPts val="0"/>
              </a:spcBef>
              <a:spcAft>
                <a:spcPts val="0"/>
              </a:spcAft>
              <a:buSzPts val="1400"/>
              <a:buNone/>
            </a:pPr>
            <a:r>
              <a:rPr lang="en-US" dirty="0"/>
              <a:t>You should familiarize yourself with the list and their content.</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1" i="1" dirty="0"/>
              <a:t>? Will ONS take a position on the continuing need for contraception and at times need for therapeutic abortion for cancer patients – given the recent leak from SCOTUS?</a:t>
            </a:r>
            <a:endParaRPr lang="en-US" sz="1200" b="1" dirty="0"/>
          </a:p>
          <a:p>
            <a:pPr marL="0" lvl="0" indent="0" algn="l" rtl="0">
              <a:lnSpc>
                <a:spcPct val="100000"/>
              </a:lnSpc>
              <a:spcBef>
                <a:spcPts val="0"/>
              </a:spcBef>
              <a:spcAft>
                <a:spcPts val="0"/>
              </a:spcAft>
              <a:buSzPts val="1400"/>
              <a:buNone/>
            </a:pPr>
            <a:endParaRPr dirty="0"/>
          </a:p>
        </p:txBody>
      </p:sp>
      <p:sp>
        <p:nvSpPr>
          <p:cNvPr id="200" name="Google Shape;200;p1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0579ab9f3_0_439: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ONS has performed research and polling to determine the what, who, and where oncology nursing practice occurs.</a:t>
            </a:r>
          </a:p>
          <a:p>
            <a:pPr marL="0" lvl="0" indent="0" algn="l" rtl="0">
              <a:lnSpc>
                <a:spcPct val="100000"/>
              </a:lnSpc>
              <a:spcBef>
                <a:spcPts val="0"/>
              </a:spcBef>
              <a:spcAft>
                <a:spcPts val="0"/>
              </a:spcAft>
              <a:buSzPts val="1400"/>
              <a:buNone/>
            </a:pPr>
            <a:r>
              <a:rPr lang="en-US" dirty="0"/>
              <a:t>Role delineation directly impacts competency to practice.</a:t>
            </a:r>
            <a:endParaRPr dirty="0"/>
          </a:p>
        </p:txBody>
      </p:sp>
      <p:sp>
        <p:nvSpPr>
          <p:cNvPr id="193" name="Google Shape;193;g100579ab9f3_0_43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978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Patricia Benner’s model for the stages of clinical competence is used as the foundation for the OCN Test.  </a:t>
            </a:r>
            <a:endParaRPr dirty="0"/>
          </a:p>
          <a:p>
            <a:pPr marL="0" lvl="0" indent="0" algn="l" rtl="0">
              <a:lnSpc>
                <a:spcPct val="100000"/>
              </a:lnSpc>
              <a:spcBef>
                <a:spcPts val="0"/>
              </a:spcBef>
              <a:spcAft>
                <a:spcPts val="0"/>
              </a:spcAft>
              <a:buSzPts val="1400"/>
              <a:buNone/>
            </a:pPr>
            <a:r>
              <a:rPr lang="en-US" dirty="0"/>
              <a:t>ONS has identified the oncology nurse generalist competencies (see the active link) which outlines the base knowledge of an RN novice in oncology.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Novice</a:t>
            </a:r>
            <a:r>
              <a:rPr lang="en-US" dirty="0"/>
              <a:t> is like your New grad or new non-</a:t>
            </a:r>
            <a:r>
              <a:rPr lang="en-US" dirty="0" err="1"/>
              <a:t>onc</a:t>
            </a:r>
            <a:r>
              <a:rPr lang="en-US" dirty="0"/>
              <a:t> hire:  </a:t>
            </a:r>
            <a:r>
              <a:rPr lang="en-US" b="1" dirty="0"/>
              <a:t>“Tell me what to do and I will do it”</a:t>
            </a:r>
            <a:endParaRPr b="1" dirty="0"/>
          </a:p>
          <a:p>
            <a:pPr marL="0" lvl="0" indent="0" algn="l" rtl="0">
              <a:lnSpc>
                <a:spcPct val="100000"/>
              </a:lnSpc>
              <a:spcBef>
                <a:spcPts val="0"/>
              </a:spcBef>
              <a:spcAft>
                <a:spcPts val="0"/>
              </a:spcAft>
              <a:buSzPts val="1400"/>
              <a:buNone/>
            </a:pPr>
            <a:r>
              <a:rPr lang="en-US" b="1" dirty="0"/>
              <a:t>Adv. Beginner:  Begins to establish a to do list (able to prioritize) </a:t>
            </a:r>
            <a:endParaRPr b="1" dirty="0"/>
          </a:p>
          <a:p>
            <a:pPr marL="0" lvl="0" indent="0" algn="l" rtl="0">
              <a:lnSpc>
                <a:spcPct val="100000"/>
              </a:lnSpc>
              <a:spcBef>
                <a:spcPts val="0"/>
              </a:spcBef>
              <a:spcAft>
                <a:spcPts val="0"/>
              </a:spcAft>
              <a:buSzPts val="1400"/>
              <a:buNone/>
            </a:pPr>
            <a:r>
              <a:rPr lang="en-US" b="1" dirty="0"/>
              <a:t>Competent nurse </a:t>
            </a:r>
            <a:r>
              <a:rPr lang="en-US" dirty="0"/>
              <a:t>has 2-3 y in a clinical area, begins to recognize patterns and clinical situations more quickly and accurately </a:t>
            </a:r>
            <a:endParaRPr dirty="0"/>
          </a:p>
          <a:p>
            <a:pPr marL="0" lvl="0" indent="0" algn="l" rtl="0">
              <a:lnSpc>
                <a:spcPct val="100000"/>
              </a:lnSpc>
              <a:spcBef>
                <a:spcPts val="0"/>
              </a:spcBef>
              <a:spcAft>
                <a:spcPts val="0"/>
              </a:spcAft>
              <a:buSzPts val="1400"/>
              <a:buNone/>
            </a:pPr>
            <a:r>
              <a:rPr lang="en-US" b="1" dirty="0">
                <a:solidFill>
                  <a:srgbClr val="222222"/>
                </a:solidFill>
                <a:highlight>
                  <a:srgbClr val="FFFFFF"/>
                </a:highlight>
              </a:rPr>
              <a:t>Proficient nurse </a:t>
            </a:r>
            <a:r>
              <a:rPr lang="en-US" dirty="0">
                <a:solidFill>
                  <a:srgbClr val="222222"/>
                </a:solidFill>
                <a:highlight>
                  <a:srgbClr val="FFFFFF"/>
                </a:highlight>
              </a:rPr>
              <a:t>understands situations as whole parts. </a:t>
            </a:r>
            <a:r>
              <a:rPr lang="en-US" dirty="0"/>
              <a:t> Learns from experience and modifies practice accordingly.</a:t>
            </a:r>
            <a:endParaRPr dirty="0"/>
          </a:p>
          <a:p>
            <a:pPr marL="0" lvl="0" indent="0" algn="l" rtl="0">
              <a:lnSpc>
                <a:spcPct val="100000"/>
              </a:lnSpc>
              <a:spcBef>
                <a:spcPts val="0"/>
              </a:spcBef>
              <a:spcAft>
                <a:spcPts val="0"/>
              </a:spcAft>
              <a:buSzPts val="1400"/>
              <a:buNone/>
            </a:pPr>
            <a:r>
              <a:rPr lang="en-US" b="1" dirty="0"/>
              <a:t>Expert nurse</a:t>
            </a:r>
            <a:r>
              <a:rPr lang="en-US" dirty="0"/>
              <a:t>: has intuitive grasp and deep knowledge and experience, </a:t>
            </a:r>
            <a:r>
              <a:rPr lang="en-US" b="1" dirty="0"/>
              <a:t>focuses on the whole picture</a:t>
            </a:r>
            <a:r>
              <a:rPr lang="en-US" dirty="0"/>
              <a:t>, and </a:t>
            </a:r>
            <a:r>
              <a:rPr lang="en-US" b="1" dirty="0"/>
              <a:t>recognizes subtle changes.  </a:t>
            </a:r>
            <a:endParaRPr b="1" dirty="0"/>
          </a:p>
          <a:p>
            <a:pPr marL="0" lvl="0" indent="0" algn="l" rtl="0">
              <a:lnSpc>
                <a:spcPct val="100000"/>
              </a:lnSpc>
              <a:spcBef>
                <a:spcPts val="0"/>
              </a:spcBef>
              <a:spcAft>
                <a:spcPts val="0"/>
              </a:spcAft>
              <a:buSzPts val="1400"/>
              <a:buNone/>
            </a:pPr>
            <a:r>
              <a:rPr lang="en-US" dirty="0"/>
              <a:t>The expert nurse </a:t>
            </a:r>
            <a:r>
              <a:rPr lang="en-US" b="1" dirty="0"/>
              <a:t>uses analytical tools even when they have no experience with a novel or unexpected event.  </a:t>
            </a:r>
            <a:r>
              <a:rPr lang="en-US" dirty="0"/>
              <a:t>(Benner, 1982)</a:t>
            </a:r>
            <a:endParaRPr dirty="0"/>
          </a:p>
          <a:p>
            <a:pPr marL="0" lvl="0" indent="0" algn="l" rtl="0">
              <a:lnSpc>
                <a:spcPct val="100000"/>
              </a:lnSpc>
              <a:spcBef>
                <a:spcPts val="0"/>
              </a:spcBef>
              <a:spcAft>
                <a:spcPts val="0"/>
              </a:spcAft>
              <a:buSzPts val="1400"/>
              <a:buNone/>
            </a:pPr>
            <a:r>
              <a:rPr lang="en-US" dirty="0">
                <a:highlight>
                  <a:srgbClr val="FFFF00"/>
                </a:highlight>
              </a:rPr>
              <a:t> Which level of clinical competence do you identify? </a:t>
            </a:r>
            <a:endParaRPr dirty="0">
              <a:highlight>
                <a:srgbClr val="FFFF00"/>
              </a:highlight>
            </a:endParaRPr>
          </a:p>
        </p:txBody>
      </p:sp>
      <p:sp>
        <p:nvSpPr>
          <p:cNvPr id="207" name="Google Shape;207;p7: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highlight>
                  <a:srgbClr val="FFFF00"/>
                </a:highlight>
              </a:rPr>
              <a:t>Which level of clinical competence do you identify? </a:t>
            </a:r>
          </a:p>
          <a:p>
            <a:pPr marL="0" lvl="0" indent="0" algn="l" rtl="0">
              <a:lnSpc>
                <a:spcPct val="100000"/>
              </a:lnSpc>
              <a:spcBef>
                <a:spcPts val="0"/>
              </a:spcBef>
              <a:spcAft>
                <a:spcPts val="0"/>
              </a:spcAft>
              <a:buSzPts val="1400"/>
              <a:buNone/>
            </a:pPr>
            <a:r>
              <a:rPr lang="en-US" dirty="0">
                <a:highlight>
                  <a:srgbClr val="FFFF00"/>
                </a:highlight>
              </a:rPr>
              <a:t>Please refer to the Oncology nurse Generalist Competencies article (active </a:t>
            </a:r>
            <a:r>
              <a:rPr lang="en-US" dirty="0" err="1">
                <a:highlight>
                  <a:srgbClr val="FFFF00"/>
                </a:highlight>
              </a:rPr>
              <a:t>lin</a:t>
            </a:r>
            <a:r>
              <a:rPr lang="en-US" dirty="0">
                <a:highlight>
                  <a:srgbClr val="FFFF00"/>
                </a:highlight>
              </a:rPr>
              <a:t>)</a:t>
            </a:r>
            <a:endParaRPr dirty="0">
              <a:highlight>
                <a:srgbClr val="FFFF00"/>
              </a:highlight>
            </a:endParaRPr>
          </a:p>
        </p:txBody>
      </p:sp>
      <p:sp>
        <p:nvSpPr>
          <p:cNvPr id="207" name="Google Shape;207;p7: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7064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0579ab9f3_0_37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00579ab9f3_0_371: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g100579ab9f3_0_371: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26</a:t>
            </a:fld>
            <a:endParaRPr/>
          </a:p>
        </p:txBody>
      </p:sp>
    </p:spTree>
    <p:extLst>
      <p:ext uri="{BB962C8B-B14F-4D97-AF65-F5344CB8AC3E}">
        <p14:creationId xmlns:p14="http://schemas.microsoft.com/office/powerpoint/2010/main" val="1910624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0579ab9f3_0_37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00579ab9f3_0_371: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g100579ab9f3_0_371: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0579ab9f3_0_439: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193" name="Google Shape;193;g100579ab9f3_0_43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6840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0579ab9f3_0_37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00579ab9f3_0_371: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g100579ab9f3_0_371: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32</a:t>
            </a:fld>
            <a:endParaRPr/>
          </a:p>
        </p:txBody>
      </p:sp>
    </p:spTree>
    <p:extLst>
      <p:ext uri="{BB962C8B-B14F-4D97-AF65-F5344CB8AC3E}">
        <p14:creationId xmlns:p14="http://schemas.microsoft.com/office/powerpoint/2010/main" val="29842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0579ab9f3_0_37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00579ab9f3_0_371: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g100579ab9f3_0_371: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33</a:t>
            </a:fld>
            <a:endParaRPr/>
          </a:p>
        </p:txBody>
      </p:sp>
    </p:spTree>
    <p:extLst>
      <p:ext uri="{BB962C8B-B14F-4D97-AF65-F5344CB8AC3E}">
        <p14:creationId xmlns:p14="http://schemas.microsoft.com/office/powerpoint/2010/main" val="26285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pPr marL="0" marR="0" lvl="0" indent="0" algn="r" rtl="0">
                <a:lnSpc>
                  <a:spcPct val="100000"/>
                </a:lnSpc>
                <a:spcBef>
                  <a:spcPts val="0"/>
                </a:spcBef>
                <a:spcAft>
                  <a:spcPts val="0"/>
                </a:spcAft>
                <a:buSzPts val="1200"/>
                <a:buNone/>
              </a:pPr>
              <a:t>4</a:t>
            </a:fld>
            <a:endParaRPr sz="1200">
              <a:solidFill>
                <a:schemeClr val="dk1"/>
              </a:solidFill>
              <a:latin typeface="Arial"/>
              <a:ea typeface="Arial"/>
              <a:cs typeface="Arial"/>
              <a:sym typeface="Arial"/>
            </a:endParaRPr>
          </a:p>
        </p:txBody>
      </p:sp>
      <p:sp>
        <p:nvSpPr>
          <p:cNvPr id="148" name="Google Shape;148;p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6: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Your preparation for the exam should start with</a:t>
            </a:r>
            <a:endParaRPr dirty="0"/>
          </a:p>
          <a:p>
            <a:pPr marL="0" lvl="0" indent="0" algn="l" rtl="0">
              <a:lnSpc>
                <a:spcPct val="100000"/>
              </a:lnSpc>
              <a:spcBef>
                <a:spcPts val="0"/>
              </a:spcBef>
              <a:spcAft>
                <a:spcPts val="0"/>
              </a:spcAft>
              <a:buSzPts val="1400"/>
              <a:buNone/>
            </a:pPr>
            <a:r>
              <a:rPr lang="en-US" b="1" dirty="0"/>
              <a:t>OCN TEST Content Outline (aka the test blueprint)</a:t>
            </a:r>
            <a:endParaRPr b="1" dirty="0"/>
          </a:p>
          <a:p>
            <a:pPr marL="0" lvl="0" indent="0" algn="l" rtl="0">
              <a:lnSpc>
                <a:spcPct val="100000"/>
              </a:lnSpc>
              <a:spcBef>
                <a:spcPts val="0"/>
              </a:spcBef>
              <a:spcAft>
                <a:spcPts val="0"/>
              </a:spcAft>
              <a:buSzPts val="1400"/>
              <a:buNone/>
            </a:pPr>
            <a:r>
              <a:rPr lang="en-US" dirty="0"/>
              <a:t>This outline has weighted the broad topics that are covered on the exam.</a:t>
            </a:r>
            <a:endParaRPr dirty="0"/>
          </a:p>
          <a:p>
            <a:pPr marL="0" lvl="0" indent="0" algn="l" rtl="0">
              <a:lnSpc>
                <a:spcPct val="100000"/>
              </a:lnSpc>
              <a:spcBef>
                <a:spcPts val="0"/>
              </a:spcBef>
              <a:spcAft>
                <a:spcPts val="0"/>
              </a:spcAft>
              <a:buSzPts val="1400"/>
              <a:buNone/>
            </a:pPr>
            <a:r>
              <a:rPr lang="en-US" dirty="0"/>
              <a:t>Since everyone has unique experience and skills, this list should help you to determine which areas of oncology knowledge you need to review or learn.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You can purchase the OCN Review Bundle or explore a number of FREE education </a:t>
            </a:r>
            <a:endParaRPr dirty="0"/>
          </a:p>
          <a:p>
            <a:pPr marL="0" lvl="0" indent="0" algn="l" rtl="0">
              <a:lnSpc>
                <a:spcPct val="100000"/>
              </a:lnSpc>
              <a:spcBef>
                <a:spcPts val="0"/>
              </a:spcBef>
              <a:spcAft>
                <a:spcPts val="0"/>
              </a:spcAft>
              <a:buSzPts val="1400"/>
              <a:buNone/>
            </a:pPr>
            <a:r>
              <a:rPr lang="en-US" dirty="0"/>
              <a:t>Tap the EXPLORE RESOURCES link  OR  also look at the ONCC BIG LIST of free CNE.</a:t>
            </a:r>
          </a:p>
          <a:p>
            <a:pPr marL="0" lvl="0" indent="0" algn="l" rtl="0">
              <a:lnSpc>
                <a:spcPct val="100000"/>
              </a:lnSpc>
              <a:spcBef>
                <a:spcPts val="0"/>
              </a:spcBef>
              <a:spcAft>
                <a:spcPts val="0"/>
              </a:spcAft>
              <a:buSzPts val="1400"/>
              <a:buNone/>
            </a:pPr>
            <a:endParaRPr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There Free test questions or if you wish you can pay for practice tests.</a:t>
            </a:r>
          </a:p>
          <a:p>
            <a:pPr marL="0" lvl="0" indent="0" algn="l" rtl="0">
              <a:lnSpc>
                <a:spcPct val="100000"/>
              </a:lnSpc>
              <a:spcBef>
                <a:spcPts val="0"/>
              </a:spcBef>
              <a:spcAft>
                <a:spcPts val="0"/>
              </a:spcAft>
              <a:buSzPts val="1400"/>
              <a:buNone/>
            </a:pPr>
            <a:br>
              <a:rPr lang="en-US" dirty="0"/>
            </a:b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50" name="Google Shape;150;p6:notes"/>
          <p:cNvSpPr txBox="1"/>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0579ab9f3_0_445: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0579ab9f3_0_445: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b="0" i="0" dirty="0">
                <a:solidFill>
                  <a:srgbClr val="444444"/>
                </a:solidFill>
                <a:effectLst/>
                <a:latin typeface="Helvetica Neue LT W01_51488890"/>
              </a:rPr>
              <a:t>While nursing as a career can be rewarding, providing care to others brings its own share of liability issues.</a:t>
            </a:r>
          </a:p>
          <a:p>
            <a:pPr marL="0" lvl="0" indent="0" algn="l" rtl="0">
              <a:spcBef>
                <a:spcPts val="0"/>
              </a:spcBef>
              <a:spcAft>
                <a:spcPts val="0"/>
              </a:spcAft>
              <a:buNone/>
            </a:pPr>
            <a:r>
              <a:rPr lang="en-US" b="0" i="0" dirty="0">
                <a:solidFill>
                  <a:srgbClr val="444444"/>
                </a:solidFill>
                <a:effectLst/>
                <a:latin typeface="Helvetica Neue LT W01_51488890"/>
              </a:rPr>
              <a:t>From False imprisonment,  Disclosure of health information, or negligent act such as failure to follow a provider order.</a:t>
            </a:r>
          </a:p>
          <a:p>
            <a:pPr marL="0" lvl="0" indent="0" algn="l" rtl="0">
              <a:spcBef>
                <a:spcPts val="0"/>
              </a:spcBef>
              <a:spcAft>
                <a:spcPts val="0"/>
              </a:spcAft>
              <a:buNone/>
            </a:pPr>
            <a:r>
              <a:rPr lang="en-US" b="0" i="0" dirty="0">
                <a:solidFill>
                  <a:srgbClr val="444444"/>
                </a:solidFill>
                <a:effectLst/>
                <a:latin typeface="Helvetica Neue LT W01_51488890"/>
              </a:rPr>
              <a:t>Knowledge of these common pitfalls can help protect your license and your career.</a:t>
            </a:r>
          </a:p>
        </p:txBody>
      </p:sp>
      <p:sp>
        <p:nvSpPr>
          <p:cNvPr id="304" name="Google Shape;304;g100579ab9f3_0_445: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a:t>It is important that you have an understanding of common legal terms such as professional liability : </a:t>
            </a:r>
            <a:r>
              <a:rPr lang="en-US" sz="1350" i="1">
                <a:solidFill>
                  <a:schemeClr val="dk2"/>
                </a:solidFill>
              </a:rPr>
              <a:t>the state of being responsible for something</a:t>
            </a:r>
            <a:r>
              <a:rPr lang="en-US" sz="1350">
                <a:solidFill>
                  <a:schemeClr val="dk2"/>
                </a:solidFill>
              </a:rPr>
              <a:t>.</a:t>
            </a:r>
            <a:endParaRPr sz="900">
              <a:solidFill>
                <a:schemeClr val="dk2"/>
              </a:solidFill>
            </a:endParaRPr>
          </a:p>
          <a:p>
            <a:pPr marL="0" lvl="0" indent="0" algn="l" rtl="0">
              <a:lnSpc>
                <a:spcPct val="100000"/>
              </a:lnSpc>
              <a:spcBef>
                <a:spcPts val="0"/>
              </a:spcBef>
              <a:spcAft>
                <a:spcPts val="0"/>
              </a:spcAft>
              <a:buSzPts val="1400"/>
              <a:buNone/>
            </a:pPr>
            <a:r>
              <a:rPr lang="en-US"/>
              <a:t>And Negligence - which is the failure to provide a “standard of care that could be reasonably expected in a specific situation.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Prior to the 1980’s, nurses were rarely named individually in law suits.</a:t>
            </a:r>
            <a:endParaRPr/>
          </a:p>
          <a:p>
            <a:pPr marL="0" lvl="0" indent="0" algn="l" rtl="0">
              <a:lnSpc>
                <a:spcPct val="100000"/>
              </a:lnSpc>
              <a:spcBef>
                <a:spcPts val="0"/>
              </a:spcBef>
              <a:spcAft>
                <a:spcPts val="0"/>
              </a:spcAft>
              <a:buSzPts val="1400"/>
              <a:buNone/>
            </a:pPr>
            <a:r>
              <a:rPr lang="en-US"/>
              <a:t>Common defense was that they were “just following orders”.</a:t>
            </a:r>
            <a:endParaRPr/>
          </a:p>
          <a:p>
            <a:pPr marL="0" lvl="0" indent="0" algn="l" rtl="0">
              <a:lnSpc>
                <a:spcPct val="100000"/>
              </a:lnSpc>
              <a:spcBef>
                <a:spcPts val="0"/>
              </a:spcBef>
              <a:spcAft>
                <a:spcPts val="0"/>
              </a:spcAft>
              <a:buSzPts val="1400"/>
              <a:buNone/>
            </a:pPr>
            <a:r>
              <a:rPr lang="en-US"/>
              <a:t>However Legal climate since sees Nursing as an independent, profession</a:t>
            </a:r>
            <a:endParaRPr/>
          </a:p>
          <a:p>
            <a:pPr marL="0" lvl="0" indent="0" algn="l" rtl="0">
              <a:lnSpc>
                <a:spcPct val="100000"/>
              </a:lnSpc>
              <a:spcBef>
                <a:spcPts val="0"/>
              </a:spcBef>
              <a:spcAft>
                <a:spcPts val="0"/>
              </a:spcAft>
              <a:buSzPts val="1400"/>
              <a:buNone/>
            </a:pPr>
            <a:r>
              <a:rPr lang="en-US"/>
              <a:t>and an employee of a hospital or institution.</a:t>
            </a:r>
            <a:endParaRPr/>
          </a:p>
        </p:txBody>
      </p:sp>
      <p:sp>
        <p:nvSpPr>
          <p:cNvPr id="310" name="Google Shape;310;p1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b="1" i="1" dirty="0">
                <a:solidFill>
                  <a:srgbClr val="69BE28"/>
                </a:solidFill>
              </a:rPr>
              <a:t>Professional Negligence </a:t>
            </a:r>
            <a:r>
              <a:rPr lang="en-US" i="1" dirty="0">
                <a:solidFill>
                  <a:schemeClr val="dk2"/>
                </a:solidFill>
              </a:rPr>
              <a:t>is a </a:t>
            </a:r>
            <a:r>
              <a:rPr lang="en-US" i="1" u="sng" dirty="0">
                <a:solidFill>
                  <a:schemeClr val="dk2"/>
                </a:solidFill>
              </a:rPr>
              <a:t>breach of duty of care</a:t>
            </a:r>
            <a:r>
              <a:rPr lang="en-US" i="1" dirty="0">
                <a:solidFill>
                  <a:schemeClr val="dk2"/>
                </a:solidFill>
              </a:rPr>
              <a:t> between professionals and their clients.</a:t>
            </a:r>
          </a:p>
          <a:p>
            <a:pPr marL="0" lvl="0" indent="0" algn="l" rtl="0">
              <a:lnSpc>
                <a:spcPct val="100000"/>
              </a:lnSpc>
              <a:spcBef>
                <a:spcPts val="0"/>
              </a:spcBef>
              <a:spcAft>
                <a:spcPts val="0"/>
              </a:spcAft>
              <a:buSzPts val="1400"/>
              <a:buNone/>
            </a:pPr>
            <a:endParaRPr i="1" dirty="0">
              <a:solidFill>
                <a:schemeClr val="dk2"/>
              </a:solidFill>
            </a:endParaRPr>
          </a:p>
          <a:p>
            <a:pPr marL="0" lvl="0" indent="0" algn="l" rtl="0">
              <a:lnSpc>
                <a:spcPct val="100000"/>
              </a:lnSpc>
              <a:spcBef>
                <a:spcPts val="0"/>
              </a:spcBef>
              <a:spcAft>
                <a:spcPts val="0"/>
              </a:spcAft>
              <a:buSzPts val="1400"/>
              <a:buNone/>
            </a:pPr>
            <a:r>
              <a:rPr lang="en-US" dirty="0">
                <a:solidFill>
                  <a:schemeClr val="dk2"/>
                </a:solidFill>
              </a:rPr>
              <a:t>A Nurses’ liability is called </a:t>
            </a:r>
            <a:r>
              <a:rPr lang="en-US" b="1" dirty="0">
                <a:solidFill>
                  <a:schemeClr val="dk2"/>
                </a:solidFill>
              </a:rPr>
              <a:t>“Negligence” </a:t>
            </a:r>
            <a:r>
              <a:rPr lang="en-US" dirty="0">
                <a:solidFill>
                  <a:schemeClr val="dk2"/>
                </a:solidFill>
              </a:rPr>
              <a:t> which is a failure to provide a standard of care.</a:t>
            </a:r>
          </a:p>
          <a:p>
            <a:pPr marL="0" lvl="0" indent="0" algn="l" rtl="0">
              <a:lnSpc>
                <a:spcPct val="100000"/>
              </a:lnSpc>
              <a:spcBef>
                <a:spcPts val="0"/>
              </a:spcBef>
              <a:spcAft>
                <a:spcPts val="0"/>
              </a:spcAft>
              <a:buSzPts val="1400"/>
              <a:buNone/>
            </a:pPr>
            <a:endParaRPr dirty="0">
              <a:solidFill>
                <a:schemeClr val="dk2"/>
              </a:solidFill>
            </a:endParaRPr>
          </a:p>
          <a:p>
            <a:pPr marL="0" lvl="0" indent="0" algn="l" rtl="0">
              <a:lnSpc>
                <a:spcPct val="100000"/>
              </a:lnSpc>
              <a:spcBef>
                <a:spcPts val="0"/>
              </a:spcBef>
              <a:spcAft>
                <a:spcPts val="0"/>
              </a:spcAft>
              <a:buSzPts val="1400"/>
              <a:buNone/>
            </a:pPr>
            <a:r>
              <a:rPr lang="en-US" i="1" dirty="0">
                <a:solidFill>
                  <a:schemeClr val="dk2"/>
                </a:solidFill>
              </a:rPr>
              <a:t>Negligent conduct can occur by acts of </a:t>
            </a:r>
            <a:r>
              <a:rPr lang="en-US" i="1" u="sng" dirty="0">
                <a:solidFill>
                  <a:schemeClr val="dk2"/>
                </a:solidFill>
              </a:rPr>
              <a:t>commission = </a:t>
            </a:r>
            <a:r>
              <a:rPr lang="en-US" i="1" dirty="0">
                <a:solidFill>
                  <a:schemeClr val="dk2"/>
                </a:solidFill>
              </a:rPr>
              <a:t>an action  or </a:t>
            </a:r>
            <a:r>
              <a:rPr lang="en-US" i="1" u="sng" dirty="0">
                <a:solidFill>
                  <a:schemeClr val="dk2"/>
                </a:solidFill>
              </a:rPr>
              <a:t>omission  - something left undone </a:t>
            </a:r>
            <a:endParaRPr i="1" u="sng" dirty="0">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i="1" u="sng" dirty="0">
              <a:solidFill>
                <a:schemeClr val="dk2"/>
              </a:solidFill>
            </a:endParaRPr>
          </a:p>
          <a:p>
            <a:pPr marL="457200" lvl="0" indent="0" algn="l" rtl="0">
              <a:lnSpc>
                <a:spcPct val="100000"/>
              </a:lnSpc>
              <a:spcBef>
                <a:spcPts val="0"/>
              </a:spcBef>
              <a:spcAft>
                <a:spcPts val="0"/>
              </a:spcAft>
              <a:buSzPts val="1400"/>
              <a:buNone/>
            </a:pPr>
            <a:endParaRPr sz="1500" b="1" i="1" dirty="0">
              <a:solidFill>
                <a:schemeClr val="dk2"/>
              </a:solidFill>
            </a:endParaRPr>
          </a:p>
          <a:p>
            <a:pPr marL="457200" lvl="0" indent="0" algn="l" rtl="0">
              <a:lnSpc>
                <a:spcPct val="100000"/>
              </a:lnSpc>
              <a:spcBef>
                <a:spcPts val="0"/>
              </a:spcBef>
              <a:spcAft>
                <a:spcPts val="0"/>
              </a:spcAft>
              <a:buSzPts val="1400"/>
              <a:buNone/>
            </a:pPr>
            <a:endParaRPr sz="1500" b="1" i="1" dirty="0">
              <a:solidFill>
                <a:schemeClr val="dk2"/>
              </a:solidFill>
            </a:endParaRPr>
          </a:p>
        </p:txBody>
      </p:sp>
      <p:sp>
        <p:nvSpPr>
          <p:cNvPr id="326" name="Google Shape;326;p17: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725ee9754_0_1520: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sz="1500" i="1" dirty="0">
                <a:solidFill>
                  <a:schemeClr val="dk2"/>
                </a:solidFill>
              </a:rPr>
              <a:t>Examples of Professional Negligence: (these are real life examples)</a:t>
            </a:r>
            <a:endParaRPr sz="1500" i="1" dirty="0">
              <a:solidFill>
                <a:schemeClr val="dk2"/>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500" i="1" dirty="0">
                <a:solidFill>
                  <a:schemeClr val="dk2"/>
                </a:solidFill>
              </a:rPr>
              <a:t>Medical Equipment: Tube feeding attached to a central line</a:t>
            </a:r>
            <a:endParaRPr sz="1500" i="1" dirty="0">
              <a:solidFill>
                <a:schemeClr val="dk2"/>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500" i="1" dirty="0">
                <a:solidFill>
                  <a:schemeClr val="dk2"/>
                </a:solidFill>
              </a:rPr>
              <a:t>Violation of standard of care: LPN administering IV chemotherapy</a:t>
            </a:r>
            <a:endParaRPr sz="1500" i="1" dirty="0">
              <a:solidFill>
                <a:schemeClr val="dk2"/>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500" i="1" dirty="0">
                <a:solidFill>
                  <a:schemeClr val="dk2"/>
                </a:solidFill>
              </a:rPr>
              <a:t>Failure to document - med allergies - and administers drug</a:t>
            </a:r>
            <a:endParaRPr sz="1500" i="1" dirty="0">
              <a:solidFill>
                <a:schemeClr val="dk2"/>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500" i="1" dirty="0">
                <a:solidFill>
                  <a:schemeClr val="dk2"/>
                </a:solidFill>
              </a:rPr>
              <a:t>Administering a vesicant without checking </a:t>
            </a:r>
            <a:r>
              <a:rPr lang="en-US" sz="1500" i="1" dirty="0" err="1">
                <a:solidFill>
                  <a:schemeClr val="dk2"/>
                </a:solidFill>
              </a:rPr>
              <a:t>bld</a:t>
            </a:r>
            <a:r>
              <a:rPr lang="en-US" sz="1500" i="1" dirty="0">
                <a:solidFill>
                  <a:schemeClr val="dk2"/>
                </a:solidFill>
              </a:rPr>
              <a:t> </a:t>
            </a:r>
            <a:r>
              <a:rPr lang="en-US" sz="1500" i="1" dirty="0" err="1">
                <a:solidFill>
                  <a:schemeClr val="dk2"/>
                </a:solidFill>
              </a:rPr>
              <a:t>rtn</a:t>
            </a:r>
            <a:r>
              <a:rPr lang="en-US" sz="1500" i="1" dirty="0">
                <a:solidFill>
                  <a:schemeClr val="dk2"/>
                </a:solidFill>
              </a:rPr>
              <a:t> </a:t>
            </a:r>
            <a:endParaRPr sz="1500" i="1" dirty="0">
              <a:solidFill>
                <a:schemeClr val="dk2"/>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500" i="1" dirty="0">
                <a:solidFill>
                  <a:schemeClr val="dk2"/>
                </a:solidFill>
              </a:rPr>
              <a:t>Failure to monitor patient for ordered duration ex. post 1st dose of </a:t>
            </a:r>
            <a:r>
              <a:rPr lang="en-US" sz="1500" i="1" dirty="0" err="1">
                <a:solidFill>
                  <a:schemeClr val="dk2"/>
                </a:solidFill>
              </a:rPr>
              <a:t>pertuzumab</a:t>
            </a:r>
            <a:endParaRPr sz="1500" i="1" dirty="0">
              <a:solidFill>
                <a:schemeClr val="dk2"/>
              </a:solidFill>
            </a:endParaRPr>
          </a:p>
          <a:p>
            <a:pPr marL="0" lvl="0" indent="0" algn="l" rtl="0">
              <a:lnSpc>
                <a:spcPct val="100000"/>
              </a:lnSpc>
              <a:spcBef>
                <a:spcPts val="0"/>
              </a:spcBef>
              <a:spcAft>
                <a:spcPts val="0"/>
              </a:spcAft>
              <a:buSzPts val="1400"/>
              <a:buNone/>
            </a:pPr>
            <a:r>
              <a:rPr lang="en-US" sz="1500" b="1" i="1" dirty="0">
                <a:solidFill>
                  <a:schemeClr val="dk2"/>
                </a:solidFill>
              </a:rPr>
              <a:t>Failure to educate </a:t>
            </a:r>
            <a:r>
              <a:rPr lang="en-US" sz="1500" dirty="0">
                <a:solidFill>
                  <a:schemeClr val="dk2"/>
                </a:solidFill>
              </a:rPr>
              <a:t>ex.  To instruct a patient to avoid driving while taking medications that causes sedation.</a:t>
            </a:r>
            <a:endParaRPr sz="1500" dirty="0">
              <a:solidFill>
                <a:schemeClr val="dk2"/>
              </a:solidFill>
            </a:endParaRPr>
          </a:p>
        </p:txBody>
      </p:sp>
      <p:sp>
        <p:nvSpPr>
          <p:cNvPr id="333" name="Google Shape;333;g8725ee9754_0_152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2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b="1" dirty="0">
                <a:solidFill>
                  <a:srgbClr val="69BE28"/>
                </a:solidFill>
              </a:rPr>
              <a:t>For nursing malpractice to prevail all 4 of the following elements must be met for the prosecution to prevail against a nurse.</a:t>
            </a:r>
            <a:endParaRPr b="1" dirty="0">
              <a:solidFill>
                <a:srgbClr val="69BE28"/>
              </a:solidFill>
            </a:endParaRPr>
          </a:p>
          <a:p>
            <a:pPr marL="0" lvl="0" indent="0" algn="l" rtl="0">
              <a:lnSpc>
                <a:spcPct val="100000"/>
              </a:lnSpc>
              <a:spcBef>
                <a:spcPts val="0"/>
              </a:spcBef>
              <a:spcAft>
                <a:spcPts val="0"/>
              </a:spcAft>
              <a:buSzPts val="1400"/>
              <a:buNone/>
            </a:pPr>
            <a:endParaRPr b="1" dirty="0">
              <a:solidFill>
                <a:srgbClr val="69BE28"/>
              </a:solidFill>
            </a:endParaRPr>
          </a:p>
          <a:p>
            <a:pPr marL="457200" lvl="0" indent="-298450" algn="l" rtl="0">
              <a:lnSpc>
                <a:spcPct val="100000"/>
              </a:lnSpc>
              <a:spcBef>
                <a:spcPts val="0"/>
              </a:spcBef>
              <a:spcAft>
                <a:spcPts val="0"/>
              </a:spcAft>
              <a:buSzPts val="1100"/>
              <a:buAutoNum type="arabicPeriod"/>
            </a:pPr>
            <a:r>
              <a:rPr lang="en-US" sz="1100" b="1" dirty="0">
                <a:solidFill>
                  <a:srgbClr val="69BE28"/>
                </a:solidFill>
              </a:rPr>
              <a:t>Duty: </a:t>
            </a:r>
            <a:r>
              <a:rPr lang="en-US" sz="1100" b="1" dirty="0">
                <a:solidFill>
                  <a:schemeClr val="dk2"/>
                </a:solidFill>
              </a:rPr>
              <a:t>Once the nurse–patient relationship is established, the nurse has a legal duty to provide the standard of nursing care. </a:t>
            </a:r>
            <a:endParaRPr sz="1100" b="1" dirty="0">
              <a:solidFill>
                <a:schemeClr val="dk2"/>
              </a:solidFill>
            </a:endParaRPr>
          </a:p>
          <a:p>
            <a:pPr marL="457200" lvl="0" indent="-298450" algn="l" rtl="0">
              <a:lnSpc>
                <a:spcPct val="100000"/>
              </a:lnSpc>
              <a:spcBef>
                <a:spcPts val="0"/>
              </a:spcBef>
              <a:spcAft>
                <a:spcPts val="0"/>
              </a:spcAft>
              <a:buSzPts val="1100"/>
              <a:buAutoNum type="arabicPeriod"/>
            </a:pPr>
            <a:r>
              <a:rPr lang="en-US" sz="1100" b="1" dirty="0">
                <a:solidFill>
                  <a:srgbClr val="69BE28"/>
                </a:solidFill>
              </a:rPr>
              <a:t>Breach: </a:t>
            </a:r>
            <a:r>
              <a:rPr lang="en-US" sz="1100" b="1" dirty="0">
                <a:solidFill>
                  <a:schemeClr val="dk2"/>
                </a:solidFill>
              </a:rPr>
              <a:t>The plaintiff’s attorney must next prove that the nurse breached the duty to provide the standard of care. </a:t>
            </a:r>
            <a:endParaRPr sz="1100" b="1" dirty="0">
              <a:solidFill>
                <a:schemeClr val="dk2"/>
              </a:solidFill>
            </a:endParaRPr>
          </a:p>
          <a:p>
            <a:pPr marL="457200" lvl="0" indent="-298450" algn="l" rtl="0">
              <a:lnSpc>
                <a:spcPct val="100000"/>
              </a:lnSpc>
              <a:spcBef>
                <a:spcPts val="0"/>
              </a:spcBef>
              <a:spcAft>
                <a:spcPts val="0"/>
              </a:spcAft>
              <a:buSzPts val="1100"/>
              <a:buAutoNum type="arabicPeriod"/>
            </a:pPr>
            <a:r>
              <a:rPr lang="en-US" sz="1100" b="1" dirty="0">
                <a:solidFill>
                  <a:srgbClr val="69BE28"/>
                </a:solidFill>
              </a:rPr>
              <a:t>Proximate Cause: </a:t>
            </a:r>
            <a:r>
              <a:rPr lang="en-US" sz="1100" b="1" dirty="0">
                <a:solidFill>
                  <a:schemeClr val="dk2"/>
                </a:solidFill>
              </a:rPr>
              <a:t>The plaintiff must prove that the failure to provide the standard of care is the </a:t>
            </a:r>
            <a:r>
              <a:rPr lang="en-US" sz="1100" b="1" i="1" dirty="0">
                <a:solidFill>
                  <a:schemeClr val="dk2"/>
                </a:solidFill>
              </a:rPr>
              <a:t>proximate cause or “cause in fact” </a:t>
            </a:r>
            <a:r>
              <a:rPr lang="en-US" sz="1100" b="1" dirty="0">
                <a:solidFill>
                  <a:schemeClr val="dk2"/>
                </a:solidFill>
              </a:rPr>
              <a:t>of the injury. </a:t>
            </a:r>
            <a:endParaRPr sz="1100" b="1" dirty="0">
              <a:solidFill>
                <a:schemeClr val="dk2"/>
              </a:solidFill>
            </a:endParaRPr>
          </a:p>
          <a:p>
            <a:pPr marL="457200" lvl="0" indent="-298450" algn="l" rtl="0">
              <a:lnSpc>
                <a:spcPct val="100000"/>
              </a:lnSpc>
              <a:spcBef>
                <a:spcPts val="0"/>
              </a:spcBef>
              <a:spcAft>
                <a:spcPts val="0"/>
              </a:spcAft>
              <a:buSzPts val="1100"/>
              <a:buAutoNum type="arabicPeriod"/>
            </a:pPr>
            <a:r>
              <a:rPr lang="en-US" sz="1100" b="1" dirty="0">
                <a:solidFill>
                  <a:srgbClr val="69BE28"/>
                </a:solidFill>
              </a:rPr>
              <a:t>Harm or Damages: </a:t>
            </a:r>
            <a:r>
              <a:rPr lang="en-US" sz="1100" b="1" dirty="0">
                <a:solidFill>
                  <a:schemeClr val="dk2"/>
                </a:solidFill>
              </a:rPr>
              <a:t>The plaintiff must prove that he or she was injured and sustained damages. Damages entitle the plaintiff to seek compensation for injuries.</a:t>
            </a:r>
            <a:endParaRPr sz="1100" b="1" dirty="0">
              <a:solidFill>
                <a:schemeClr val="dk2"/>
              </a:solidFill>
            </a:endParaRPr>
          </a:p>
          <a:p>
            <a:pPr marL="0" lvl="0" indent="0" algn="l" rtl="0">
              <a:lnSpc>
                <a:spcPct val="100000"/>
              </a:lnSpc>
              <a:spcBef>
                <a:spcPts val="0"/>
              </a:spcBef>
              <a:spcAft>
                <a:spcPts val="0"/>
              </a:spcAft>
              <a:buClr>
                <a:srgbClr val="69BE28"/>
              </a:buClr>
              <a:buSzPts val="1800"/>
              <a:buFont typeface="Arial"/>
              <a:buNone/>
            </a:pPr>
            <a:endParaRPr b="1" dirty="0">
              <a:solidFill>
                <a:schemeClr val="dk2"/>
              </a:solidFill>
            </a:endParaRPr>
          </a:p>
          <a:p>
            <a:pPr marL="0" lvl="0" indent="0" algn="l" rtl="0">
              <a:lnSpc>
                <a:spcPct val="100000"/>
              </a:lnSpc>
              <a:spcBef>
                <a:spcPts val="0"/>
              </a:spcBef>
              <a:spcAft>
                <a:spcPts val="0"/>
              </a:spcAft>
              <a:buSzPts val="1400"/>
              <a:buNone/>
            </a:pPr>
            <a:endParaRPr dirty="0"/>
          </a:p>
        </p:txBody>
      </p:sp>
      <p:sp>
        <p:nvSpPr>
          <p:cNvPr id="318" name="Google Shape;318;p1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725ee9754_0_1527: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Clr>
                <a:schemeClr val="dk1"/>
              </a:buClr>
              <a:buSzPts val="1100"/>
              <a:buFont typeface="Arial"/>
              <a:buNone/>
            </a:pPr>
            <a:endParaRPr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Is this professional negligence?</a:t>
            </a:r>
            <a:endParaRPr sz="1500" b="1" i="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500" b="1" i="1">
                <a:solidFill>
                  <a:schemeClr val="dk2"/>
                </a:solidFill>
              </a:rPr>
              <a:t>Is this a criminal act? </a:t>
            </a: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p:txBody>
      </p:sp>
      <p:sp>
        <p:nvSpPr>
          <p:cNvPr id="349" name="Google Shape;349;g8725ee9754_0_1527: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9c9a35908_0_16: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Clr>
                <a:schemeClr val="dk1"/>
              </a:buClr>
              <a:buSzPts val="1100"/>
              <a:buFont typeface="Arial"/>
              <a:buNone/>
            </a:pPr>
            <a:endParaRPr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Is this professional negligence?</a:t>
            </a:r>
            <a:endParaRPr sz="1500" b="1" i="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500" b="1" i="1">
                <a:solidFill>
                  <a:schemeClr val="dk2"/>
                </a:solidFill>
              </a:rPr>
              <a:t>Is this a criminal act? </a:t>
            </a: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p:txBody>
      </p:sp>
      <p:sp>
        <p:nvSpPr>
          <p:cNvPr id="357" name="Google Shape;357;g89c9a35908_0_1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791f283c5_0_88: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a:solidFill>
                  <a:schemeClr val="dk2"/>
                </a:solidFill>
              </a:rPr>
              <a:t>2019 RN </a:t>
            </a:r>
            <a:r>
              <a:rPr lang="en-US" sz="1400"/>
              <a:t>Radonda Vaught </a:t>
            </a:r>
            <a:r>
              <a:rPr lang="en-US" b="1" i="1">
                <a:solidFill>
                  <a:schemeClr val="dk2"/>
                </a:solidFill>
              </a:rPr>
              <a:t>overrides medication dispensing system and administers a fatal dose of medication confused the</a:t>
            </a:r>
            <a:endParaRPr b="1" i="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a:solidFill>
                  <a:srgbClr val="333333"/>
                </a:solidFill>
                <a:highlight>
                  <a:srgbClr val="FFFFFF"/>
                </a:highlight>
              </a:rPr>
              <a:t>anti-anxiety medication, midazolam (brand name Versed) for vecuronium, a paralytic drug </a:t>
            </a:r>
            <a:endParaRPr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Is this professional negligence?</a:t>
            </a:r>
            <a:endParaRPr sz="1500" b="1" i="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500" b="1" i="1">
                <a:solidFill>
                  <a:schemeClr val="dk2"/>
                </a:solidFill>
              </a:rPr>
              <a:t>Is this a criminal act? </a:t>
            </a: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p:txBody>
      </p:sp>
      <p:sp>
        <p:nvSpPr>
          <p:cNvPr id="374" name="Google Shape;374;g8791f283c5_0_8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786a938fc_0_6: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sz="1500"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However</a:t>
            </a:r>
            <a:r>
              <a:rPr lang="en-US" sz="1300" b="1" i="1">
                <a:solidFill>
                  <a:schemeClr val="dk2"/>
                </a:solidFill>
              </a:rPr>
              <a:t> </a:t>
            </a:r>
            <a:r>
              <a:rPr lang="en-US" sz="1300" i="1">
                <a:solidFill>
                  <a:schemeClr val="dk2"/>
                </a:solidFill>
              </a:rPr>
              <a:t>T</a:t>
            </a:r>
            <a:r>
              <a:rPr lang="en-US" sz="1300" i="1">
                <a:solidFill>
                  <a:srgbClr val="333333"/>
                </a:solidFill>
                <a:highlight>
                  <a:srgbClr val="FFFFFF"/>
                </a:highlight>
              </a:rPr>
              <a:t>he</a:t>
            </a:r>
            <a:r>
              <a:rPr lang="en-US" sz="1300" i="1">
                <a:solidFill>
                  <a:srgbClr val="5076B8"/>
                </a:solidFill>
                <a:highlight>
                  <a:srgbClr val="FFFFFF"/>
                </a:highlight>
                <a:uFill>
                  <a:noFill/>
                </a:uFill>
                <a:hlinkClick r:id="rId3">
                  <a:extLst>
                    <a:ext uri="{A12FA001-AC4F-418D-AE19-62706E023703}">
                      <ahyp:hlinkClr xmlns:ahyp="http://schemas.microsoft.com/office/drawing/2018/hyperlinkcolor" val="tx"/>
                    </a:ext>
                  </a:extLst>
                </a:hlinkClick>
              </a:rPr>
              <a:t> state health department investigation</a:t>
            </a:r>
            <a:r>
              <a:rPr lang="en-US" sz="1300" i="1">
                <a:solidFill>
                  <a:srgbClr val="333333"/>
                </a:solidFill>
                <a:highlight>
                  <a:srgbClr val="FFFFFF"/>
                </a:highlight>
              </a:rPr>
              <a:t>, which concluded in October 2018, did not revoke Vaught's nursing license.</a:t>
            </a:r>
            <a:endParaRPr sz="1300" i="1">
              <a:solidFill>
                <a:srgbClr val="333333"/>
              </a:solidFill>
              <a:highlight>
                <a:srgbClr val="FFFFFF"/>
              </a:highlight>
            </a:endParaRPr>
          </a:p>
          <a:p>
            <a:pPr marL="0" lvl="0" indent="0" algn="l" rtl="0">
              <a:lnSpc>
                <a:spcPct val="100000"/>
              </a:lnSpc>
              <a:spcBef>
                <a:spcPts val="0"/>
              </a:spcBef>
              <a:spcAft>
                <a:spcPts val="0"/>
              </a:spcAft>
              <a:buSzPts val="1400"/>
              <a:buNone/>
            </a:pPr>
            <a:r>
              <a:rPr lang="en-US" sz="1300" i="1">
                <a:solidFill>
                  <a:srgbClr val="333333"/>
                </a:solidFill>
                <a:highlight>
                  <a:srgbClr val="FFFFFF"/>
                </a:highlight>
              </a:rPr>
              <a:t>The </a:t>
            </a:r>
            <a:r>
              <a:rPr lang="en-US" sz="1300" i="1">
                <a:solidFill>
                  <a:srgbClr val="5076B8"/>
                </a:solidFill>
                <a:highlight>
                  <a:srgbClr val="FFFFFF"/>
                </a:highlight>
                <a:uFill>
                  <a:noFill/>
                </a:uFill>
                <a:hlinkClick r:id="rId4">
                  <a:extLst>
                    <a:ext uri="{A12FA001-AC4F-418D-AE19-62706E023703}">
                      <ahyp:hlinkClr xmlns:ahyp="http://schemas.microsoft.com/office/drawing/2018/hyperlinkcolor" val="tx"/>
                    </a:ext>
                  </a:extLst>
                </a:hlinkClick>
              </a:rPr>
              <a:t>CMS report</a:t>
            </a:r>
            <a:r>
              <a:rPr lang="en-US" sz="1300" i="1">
                <a:solidFill>
                  <a:srgbClr val="333333"/>
                </a:solidFill>
                <a:highlight>
                  <a:srgbClr val="FFFFFF"/>
                </a:highlight>
              </a:rPr>
              <a:t> emphasized the hospital's responsibility in the mistake.</a:t>
            </a:r>
            <a:endParaRPr sz="1300" i="1">
              <a:solidFill>
                <a:srgbClr val="333333"/>
              </a:solidFill>
              <a:highlight>
                <a:srgbClr val="FFFFFF"/>
              </a:highlight>
            </a:endParaRPr>
          </a:p>
          <a:p>
            <a:pPr marL="0" lvl="0" indent="0" algn="l" rtl="0">
              <a:lnSpc>
                <a:spcPct val="100000"/>
              </a:lnSpc>
              <a:spcBef>
                <a:spcPts val="0"/>
              </a:spcBef>
              <a:spcAft>
                <a:spcPts val="0"/>
              </a:spcAft>
              <a:buSzPts val="1400"/>
              <a:buNone/>
            </a:pPr>
            <a:r>
              <a:rPr lang="en-US" sz="1500" b="1" i="1">
                <a:solidFill>
                  <a:schemeClr val="dk2"/>
                </a:solidFill>
              </a:rPr>
              <a:t>Is this a criminal act?</a:t>
            </a:r>
            <a:endParaRPr sz="1500" b="1" i="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300">
                <a:solidFill>
                  <a:srgbClr val="333333"/>
                </a:solidFill>
                <a:highlight>
                  <a:srgbClr val="FFFFFF"/>
                </a:highlight>
                <a:latin typeface="Georgia"/>
                <a:ea typeface="Georgia"/>
                <a:cs typeface="Georgia"/>
                <a:sym typeface="Georgia"/>
              </a:rPr>
              <a:t>Well the RN was arrested and</a:t>
            </a:r>
            <a:r>
              <a:rPr lang="en-US" sz="1300">
                <a:solidFill>
                  <a:srgbClr val="5076B8"/>
                </a:solidFill>
                <a:highlight>
                  <a:srgbClr val="FFFFFF"/>
                </a:highlight>
                <a:uFill>
                  <a:noFill/>
                </a:uFill>
                <a:latin typeface="Georgia"/>
                <a:ea typeface="Georgia"/>
                <a:cs typeface="Georgia"/>
                <a:sym typeface="Georgia"/>
                <a:hlinkClick r:id="rId5">
                  <a:extLst>
                    <a:ext uri="{A12FA001-AC4F-418D-AE19-62706E023703}">
                      <ahyp:hlinkClr xmlns:ahyp="http://schemas.microsoft.com/office/drawing/2018/hyperlinkcolor" val="tx"/>
                    </a:ext>
                  </a:extLst>
                </a:hlinkClick>
              </a:rPr>
              <a:t> charged</a:t>
            </a:r>
            <a:r>
              <a:rPr lang="en-US" sz="1300">
                <a:solidFill>
                  <a:srgbClr val="333333"/>
                </a:solidFill>
                <a:highlight>
                  <a:srgbClr val="FFFFFF"/>
                </a:highlight>
                <a:latin typeface="Georgia"/>
                <a:ea typeface="Georgia"/>
                <a:cs typeface="Georgia"/>
                <a:sym typeface="Georgia"/>
              </a:rPr>
              <a:t> with reckless homicide and abuse and soon after was </a:t>
            </a:r>
            <a:endParaRPr sz="1500"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Is this criminalization of a medication error?  </a:t>
            </a:r>
            <a:endParaRPr sz="1500" b="1" i="1">
              <a:solidFill>
                <a:schemeClr val="dk2"/>
              </a:solidFill>
            </a:endParaRPr>
          </a:p>
          <a:p>
            <a:pPr marL="0" lvl="0" indent="0" algn="l" rtl="0">
              <a:lnSpc>
                <a:spcPct val="100000"/>
              </a:lnSpc>
              <a:spcBef>
                <a:spcPts val="0"/>
              </a:spcBef>
              <a:spcAft>
                <a:spcPts val="0"/>
              </a:spcAft>
              <a:buSzPts val="1400"/>
              <a:buNone/>
            </a:pPr>
            <a:endParaRPr sz="1500"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Should all errors incur punishment or </a:t>
            </a:r>
            <a:endParaRPr sz="1500" b="1" i="1">
              <a:solidFill>
                <a:schemeClr val="dk2"/>
              </a:solidFill>
            </a:endParaRPr>
          </a:p>
          <a:p>
            <a:pPr marL="0" lvl="0" indent="0" algn="l" rtl="0">
              <a:lnSpc>
                <a:spcPct val="100000"/>
              </a:lnSpc>
              <a:spcBef>
                <a:spcPts val="0"/>
              </a:spcBef>
              <a:spcAft>
                <a:spcPts val="0"/>
              </a:spcAft>
              <a:buSzPts val="1400"/>
              <a:buNone/>
            </a:pPr>
            <a:r>
              <a:rPr lang="en-US" sz="1500" b="1" i="1">
                <a:solidFill>
                  <a:schemeClr val="dk2"/>
                </a:solidFill>
              </a:rPr>
              <a:t>should emphasis be placed on learning from the mistake and preventing future errors?</a:t>
            </a: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a:p>
            <a:pPr marL="457200" lvl="0" indent="0" algn="l" rtl="0">
              <a:lnSpc>
                <a:spcPct val="100000"/>
              </a:lnSpc>
              <a:spcBef>
                <a:spcPts val="0"/>
              </a:spcBef>
              <a:spcAft>
                <a:spcPts val="0"/>
              </a:spcAft>
              <a:buSzPts val="1400"/>
              <a:buNone/>
            </a:pPr>
            <a:endParaRPr sz="1500" b="1" i="1">
              <a:solidFill>
                <a:schemeClr val="dk2"/>
              </a:solidFill>
            </a:endParaRPr>
          </a:p>
        </p:txBody>
      </p:sp>
      <p:sp>
        <p:nvSpPr>
          <p:cNvPr id="382" name="Google Shape;382;g8786a938fc_0_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sz="1400" b="1" dirty="0">
                <a:solidFill>
                  <a:schemeClr val="dk2"/>
                </a:solidFill>
              </a:rPr>
              <a:t>2022 Oncology Certified Nurse (OCN</a:t>
            </a:r>
            <a:r>
              <a:rPr lang="en-US" sz="1400" b="1" baseline="30000" dirty="0">
                <a:solidFill>
                  <a:schemeClr val="dk2"/>
                </a:solidFill>
              </a:rPr>
              <a:t>Ⓡ</a:t>
            </a:r>
            <a:r>
              <a:rPr lang="en-US" sz="1400" b="1" dirty="0">
                <a:solidFill>
                  <a:schemeClr val="dk2"/>
                </a:solidFill>
              </a:rPr>
              <a:t>) Test Content Outline has 3 major areas of oncology content.</a:t>
            </a:r>
          </a:p>
          <a:p>
            <a:pPr marL="0" lvl="0" indent="0" algn="l" rtl="0">
              <a:lnSpc>
                <a:spcPct val="100000"/>
              </a:lnSpc>
              <a:spcBef>
                <a:spcPts val="0"/>
              </a:spcBef>
              <a:spcAft>
                <a:spcPts val="0"/>
              </a:spcAft>
              <a:buSzPts val="1400"/>
              <a:buNone/>
            </a:pPr>
            <a:endParaRPr lang="en-US" sz="1400" b="1" dirty="0">
              <a:solidFill>
                <a:schemeClr val="dk2"/>
              </a:solidFill>
            </a:endParaRPr>
          </a:p>
          <a:p>
            <a:pPr marL="342900" lvl="0" indent="-342900" algn="l" rtl="0">
              <a:lnSpc>
                <a:spcPct val="100000"/>
              </a:lnSpc>
              <a:spcBef>
                <a:spcPts val="0"/>
              </a:spcBef>
              <a:spcAft>
                <a:spcPts val="0"/>
              </a:spcAft>
              <a:buSzPts val="1400"/>
              <a:buFont typeface="+mj-lt"/>
              <a:buAutoNum type="arabicPeriod"/>
            </a:pPr>
            <a:r>
              <a:rPr lang="en-US" sz="1400" b="1" dirty="0">
                <a:solidFill>
                  <a:schemeClr val="dk2"/>
                </a:solidFill>
              </a:rPr>
              <a:t>Scientific basis of oncology nursing</a:t>
            </a:r>
          </a:p>
          <a:p>
            <a:pPr marL="342900" lvl="0" indent="-342900" algn="l" rtl="0">
              <a:lnSpc>
                <a:spcPct val="100000"/>
              </a:lnSpc>
              <a:spcBef>
                <a:spcPts val="0"/>
              </a:spcBef>
              <a:spcAft>
                <a:spcPts val="0"/>
              </a:spcAft>
              <a:buSzPts val="1400"/>
              <a:buFont typeface="+mj-lt"/>
              <a:buAutoNum type="arabicPeriod"/>
            </a:pPr>
            <a:r>
              <a:rPr lang="en-US" sz="1400" b="1" dirty="0">
                <a:solidFill>
                  <a:schemeClr val="dk2"/>
                </a:solidFill>
              </a:rPr>
              <a:t>Site specific cancers </a:t>
            </a:r>
          </a:p>
          <a:p>
            <a:pPr marL="228600" lvl="0" indent="-228600" algn="l" rtl="0">
              <a:lnSpc>
                <a:spcPct val="100000"/>
              </a:lnSpc>
              <a:spcBef>
                <a:spcPts val="0"/>
              </a:spcBef>
              <a:spcAft>
                <a:spcPts val="0"/>
              </a:spcAft>
              <a:buSzPts val="1400"/>
              <a:buFont typeface="+mj-lt"/>
              <a:buAutoNum type="arabicPeriod"/>
            </a:pPr>
            <a:r>
              <a:rPr lang="en-US" b="1" dirty="0">
                <a:solidFill>
                  <a:srgbClr val="000000"/>
                </a:solidFill>
              </a:rPr>
              <a:t>   Oncology Nursing Scope &amp; Practice comprises 17% of the test questions. </a:t>
            </a:r>
          </a:p>
          <a:p>
            <a:pPr marL="0" lvl="0" indent="0" algn="l" rtl="0">
              <a:lnSpc>
                <a:spcPct val="100000"/>
              </a:lnSpc>
              <a:spcBef>
                <a:spcPts val="0"/>
              </a:spcBef>
              <a:spcAft>
                <a:spcPts val="0"/>
              </a:spcAft>
              <a:buSzPts val="1400"/>
              <a:buFont typeface="+mj-lt"/>
              <a:buNone/>
            </a:pPr>
            <a:endParaRPr lang="en-US" b="1" dirty="0">
              <a:solidFill>
                <a:srgbClr val="000000"/>
              </a:solidFill>
            </a:endParaRPr>
          </a:p>
          <a:p>
            <a:pPr marL="0" lvl="0" indent="0" algn="l" rtl="0">
              <a:lnSpc>
                <a:spcPct val="100000"/>
              </a:lnSpc>
              <a:spcBef>
                <a:spcPts val="0"/>
              </a:spcBef>
              <a:spcAft>
                <a:spcPts val="0"/>
              </a:spcAft>
              <a:buSzPts val="1400"/>
              <a:buFont typeface="+mj-lt"/>
              <a:buNone/>
            </a:pPr>
            <a:r>
              <a:rPr lang="en-US" b="1" dirty="0">
                <a:solidFill>
                  <a:srgbClr val="000000"/>
                </a:solidFill>
              </a:rPr>
              <a:t>I will be reviewing the “highlighted” topics in this presentation.  </a:t>
            </a:r>
          </a:p>
          <a:p>
            <a:pPr marL="0" lvl="0" indent="0" algn="l" rtl="0">
              <a:lnSpc>
                <a:spcPct val="100000"/>
              </a:lnSpc>
              <a:spcBef>
                <a:spcPts val="0"/>
              </a:spcBef>
              <a:spcAft>
                <a:spcPts val="0"/>
              </a:spcAft>
              <a:buSzPts val="1400"/>
              <a:buFont typeface="+mj-lt"/>
              <a:buNone/>
            </a:pPr>
            <a:r>
              <a:rPr lang="en-US" b="1" dirty="0">
                <a:solidFill>
                  <a:srgbClr val="000000"/>
                </a:solidFill>
              </a:rPr>
              <a:t>The remaining topics should be reviewed according to your knowledge deficits.</a:t>
            </a:r>
            <a:endParaRPr b="1" dirty="0">
              <a:solidFill>
                <a:srgbClr val="000000"/>
              </a:solidFill>
            </a:endParaRPr>
          </a:p>
        </p:txBody>
      </p:sp>
      <p:sp>
        <p:nvSpPr>
          <p:cNvPr id="159" name="Google Shape;159;p5:notes"/>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786a938fc_0_0: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b="1" i="1">
                <a:solidFill>
                  <a:schemeClr val="dk2"/>
                </a:solidFill>
              </a:rPr>
              <a:t>The hospital terminated the RN. </a:t>
            </a:r>
            <a:endParaRPr b="1" i="1">
              <a:solidFill>
                <a:schemeClr val="dk2"/>
              </a:solidFill>
            </a:endParaRPr>
          </a:p>
          <a:p>
            <a:pPr marL="0" lvl="0" indent="0" algn="l" rtl="0">
              <a:lnSpc>
                <a:spcPct val="100000"/>
              </a:lnSpc>
              <a:spcBef>
                <a:spcPts val="0"/>
              </a:spcBef>
              <a:spcAft>
                <a:spcPts val="0"/>
              </a:spcAft>
              <a:buSzPts val="1400"/>
              <a:buNone/>
            </a:pPr>
            <a:r>
              <a:rPr lang="en-US" b="1" i="1">
                <a:solidFill>
                  <a:schemeClr val="dk2"/>
                </a:solidFill>
              </a:rPr>
              <a:t>The state did not revoke the RNs license.  </a:t>
            </a:r>
            <a:endParaRPr b="1" i="1">
              <a:solidFill>
                <a:schemeClr val="dk2"/>
              </a:solidFill>
            </a:endParaRPr>
          </a:p>
          <a:p>
            <a:pPr marL="0" lvl="0" indent="0" algn="l" rtl="0">
              <a:lnSpc>
                <a:spcPct val="100000"/>
              </a:lnSpc>
              <a:spcBef>
                <a:spcPts val="0"/>
              </a:spcBef>
              <a:spcAft>
                <a:spcPts val="0"/>
              </a:spcAft>
              <a:buSzPts val="1400"/>
              <a:buNone/>
            </a:pPr>
            <a:r>
              <a:rPr lang="en-US" b="1" i="1">
                <a:solidFill>
                  <a:schemeClr val="dk2"/>
                </a:solidFill>
              </a:rPr>
              <a:t>CMS stated the hospital was also at fault for failing to ensure a safe patient environment. </a:t>
            </a:r>
            <a:endParaRPr b="1" i="1">
              <a:solidFill>
                <a:schemeClr val="dk2"/>
              </a:solidFill>
            </a:endParaRPr>
          </a:p>
          <a:p>
            <a:pPr marL="0" lvl="0" indent="0" algn="l" rtl="0">
              <a:lnSpc>
                <a:spcPct val="100000"/>
              </a:lnSpc>
              <a:spcBef>
                <a:spcPts val="0"/>
              </a:spcBef>
              <a:spcAft>
                <a:spcPts val="0"/>
              </a:spcAft>
              <a:buSzPts val="1400"/>
              <a:buNone/>
            </a:pPr>
            <a:r>
              <a:rPr lang="en-US" sz="1300" u="sng">
                <a:solidFill>
                  <a:schemeClr val="dk2"/>
                </a:solidFill>
              </a:rPr>
              <a:t>Is this criminalization of a medication error?  </a:t>
            </a:r>
            <a:endParaRPr sz="1300" u="sng">
              <a:solidFill>
                <a:schemeClr val="dk2"/>
              </a:solidFill>
            </a:endParaRPr>
          </a:p>
          <a:p>
            <a:pPr marL="0" lvl="0" indent="0" algn="l" rtl="0">
              <a:lnSpc>
                <a:spcPct val="100000"/>
              </a:lnSpc>
              <a:spcBef>
                <a:spcPts val="0"/>
              </a:spcBef>
              <a:spcAft>
                <a:spcPts val="0"/>
              </a:spcAft>
              <a:buSzPts val="1400"/>
              <a:buNone/>
            </a:pPr>
            <a:r>
              <a:rPr lang="en-US" sz="1300">
                <a:solidFill>
                  <a:schemeClr val="dk2"/>
                </a:solidFill>
              </a:rPr>
              <a:t>ANA said </a:t>
            </a:r>
            <a:r>
              <a:rPr lang="en-US" sz="1100" b="1" i="1">
                <a:solidFill>
                  <a:schemeClr val="dk2"/>
                </a:solidFill>
              </a:rPr>
              <a:t>YES.  </a:t>
            </a:r>
            <a:endParaRPr sz="1100" b="1" i="1">
              <a:solidFill>
                <a:schemeClr val="dk2"/>
              </a:solidFill>
            </a:endParaRPr>
          </a:p>
          <a:p>
            <a:pPr marL="0" lvl="0" indent="0" algn="l" rtl="0">
              <a:lnSpc>
                <a:spcPct val="100000"/>
              </a:lnSpc>
              <a:spcBef>
                <a:spcPts val="0"/>
              </a:spcBef>
              <a:spcAft>
                <a:spcPts val="0"/>
              </a:spcAft>
              <a:buSzPts val="1400"/>
              <a:buNone/>
            </a:pPr>
            <a:r>
              <a:rPr lang="en-US" sz="1100" b="1" i="1">
                <a:solidFill>
                  <a:schemeClr val="dk2"/>
                </a:solidFill>
              </a:rPr>
              <a:t>It’s </a:t>
            </a:r>
            <a:r>
              <a:rPr lang="en-US" sz="1100" b="1" i="1">
                <a:solidFill>
                  <a:srgbClr val="333333"/>
                </a:solidFill>
                <a:highlight>
                  <a:srgbClr val="FFFFFF"/>
                </a:highlight>
              </a:rPr>
              <a:t>unusual for health care providers to be charged with a crime after a medical mistake that didn't involve malicious intent or intoxication.</a:t>
            </a:r>
            <a:endParaRPr sz="1100" b="1" i="1">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sz="1100" b="1" i="1">
                <a:solidFill>
                  <a:srgbClr val="333333"/>
                </a:solidFill>
                <a:highlight>
                  <a:srgbClr val="FFFFFF"/>
                </a:highlight>
              </a:rPr>
              <a:t>The criminalization of medication errors will have a </a:t>
            </a:r>
            <a:r>
              <a:rPr lang="en-US" sz="1100" b="1" u="sng">
                <a:solidFill>
                  <a:srgbClr val="333333"/>
                </a:solidFill>
                <a:highlight>
                  <a:srgbClr val="FFFFFF"/>
                </a:highlight>
              </a:rPr>
              <a:t>chilling effect on HCP willingness to REPORT errors.</a:t>
            </a:r>
            <a:endParaRPr sz="1100" b="1" u="sng">
              <a:solidFill>
                <a:srgbClr val="333333"/>
              </a:solidFill>
              <a:highlight>
                <a:srgbClr val="FFFFFF"/>
              </a:highlight>
            </a:endParaRPr>
          </a:p>
          <a:p>
            <a:pPr marL="0" lvl="0" indent="0" algn="l" rtl="0">
              <a:lnSpc>
                <a:spcPct val="100000"/>
              </a:lnSpc>
              <a:spcBef>
                <a:spcPts val="0"/>
              </a:spcBef>
              <a:spcAft>
                <a:spcPts val="0"/>
              </a:spcAft>
              <a:buSzPts val="1400"/>
              <a:buNone/>
            </a:pPr>
            <a:r>
              <a:rPr lang="en-US" b="1" i="1">
                <a:solidFill>
                  <a:schemeClr val="dk2"/>
                </a:solidFill>
              </a:rPr>
              <a:t>This RN plead not guilty - trial to be continued later in 2020.</a:t>
            </a:r>
            <a:endParaRPr b="1" i="1">
              <a:solidFill>
                <a:schemeClr val="dk2"/>
              </a:solidFill>
            </a:endParaRPr>
          </a:p>
        </p:txBody>
      </p:sp>
      <p:sp>
        <p:nvSpPr>
          <p:cNvPr id="390" name="Google Shape;390;g8786a938fc_0_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0579ab9f3_0_42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0579ab9f3_0_429: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98" name="Google Shape;398;g100579ab9f3_0_429: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0579ab9f3_0_39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0579ab9f3_0_391: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07" name="Google Shape;407;g100579ab9f3_0_391: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46</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791f283c5_0_6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8791f283c5_0_68: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513" name="Google Shape;513;g8791f283c5_0_68: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47</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00579ab9f3_0_45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00579ab9f3_0_453: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15" name="Google Shape;415;g100579ab9f3_0_453: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48</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8725ee9754_0_1534: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38" name="Google Shape;438;g8725ee9754_0_153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46" name="Google Shape;446;p2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4: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5: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5: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Professional nursing practice is articulated by the Am. Nurses Association:</a:t>
            </a:r>
          </a:p>
          <a:p>
            <a:pPr marL="0" lvl="0" indent="0" algn="l" rtl="0">
              <a:lnSpc>
                <a:spcPct val="100000"/>
              </a:lnSpc>
              <a:spcBef>
                <a:spcPts val="0"/>
              </a:spcBef>
              <a:spcAft>
                <a:spcPts val="0"/>
              </a:spcAft>
              <a:buSzPts val="1400"/>
              <a:buNone/>
            </a:pPr>
            <a:r>
              <a:rPr lang="en-US" b="0" i="0" dirty="0">
                <a:solidFill>
                  <a:srgbClr val="000000"/>
                </a:solidFill>
                <a:effectLst/>
                <a:latin typeface="MontserratLight"/>
              </a:rPr>
              <a:t>Scope of practice describes the services that a qualified health professional is deemed competent to perform, and permitted to undertake – in keeping with the terms of their professional license.</a:t>
            </a:r>
          </a:p>
          <a:p>
            <a:pPr marL="0" lvl="0" indent="0" algn="l" rtl="0">
              <a:lnSpc>
                <a:spcPct val="100000"/>
              </a:lnSpc>
              <a:spcBef>
                <a:spcPts val="0"/>
              </a:spcBef>
              <a:spcAft>
                <a:spcPts val="0"/>
              </a:spcAft>
              <a:buSzPts val="1400"/>
              <a:buNone/>
            </a:pPr>
            <a:endParaRPr lang="en-US" b="0" i="0" dirty="0">
              <a:solidFill>
                <a:srgbClr val="000000"/>
              </a:solidFill>
              <a:effectLst/>
              <a:latin typeface="MontserratLight"/>
            </a:endParaRPr>
          </a:p>
          <a:p>
            <a:pPr marL="0" lvl="0" indent="0" algn="l" rtl="0">
              <a:lnSpc>
                <a:spcPct val="100000"/>
              </a:lnSpc>
              <a:spcBef>
                <a:spcPts val="0"/>
              </a:spcBef>
              <a:spcAft>
                <a:spcPts val="0"/>
              </a:spcAft>
              <a:buSzPts val="1400"/>
              <a:buNone/>
            </a:pPr>
            <a:r>
              <a:rPr lang="en-US" b="0" i="0" dirty="0">
                <a:solidFill>
                  <a:srgbClr val="000000"/>
                </a:solidFill>
                <a:effectLst/>
                <a:latin typeface="MontserratLight"/>
              </a:rPr>
              <a:t>The State Board of Nursing further regulates activities that a nurse may or may not do.</a:t>
            </a:r>
          </a:p>
          <a:p>
            <a:pPr marL="0" lvl="0" indent="0" algn="l" rtl="0">
              <a:lnSpc>
                <a:spcPct val="100000"/>
              </a:lnSpc>
              <a:spcBef>
                <a:spcPts val="0"/>
              </a:spcBef>
              <a:spcAft>
                <a:spcPts val="0"/>
              </a:spcAft>
              <a:buSzPts val="1400"/>
              <a:buNone/>
            </a:pPr>
            <a:r>
              <a:rPr lang="en-US" sz="1200" dirty="0">
                <a:solidFill>
                  <a:srgbClr val="000000"/>
                </a:solidFill>
              </a:rPr>
              <a:t>What level of education is required and does you license cover the role or activity?</a:t>
            </a:r>
          </a:p>
          <a:p>
            <a:pPr marL="0" lvl="0" indent="0" algn="l" rtl="0">
              <a:lnSpc>
                <a:spcPct val="100000"/>
              </a:lnSpc>
              <a:spcBef>
                <a:spcPts val="0"/>
              </a:spcBef>
              <a:spcAft>
                <a:spcPts val="0"/>
              </a:spcAft>
              <a:buSzPts val="1400"/>
              <a:buNone/>
            </a:pPr>
            <a:r>
              <a:rPr lang="en-US" sz="1200" dirty="0">
                <a:solidFill>
                  <a:srgbClr val="000000"/>
                </a:solidFill>
              </a:rPr>
              <a:t>What skills, preparation or resources are needed for the activity?</a:t>
            </a:r>
          </a:p>
          <a:p>
            <a:pPr marL="0" lvl="0" indent="0" algn="l" rtl="0">
              <a:lnSpc>
                <a:spcPct val="100000"/>
              </a:lnSpc>
              <a:spcBef>
                <a:spcPts val="0"/>
              </a:spcBef>
              <a:spcAft>
                <a:spcPts val="0"/>
              </a:spcAft>
              <a:buSzPts val="1400"/>
              <a:buNone/>
            </a:pPr>
            <a:r>
              <a:rPr lang="en-US" sz="1200" dirty="0">
                <a:solidFill>
                  <a:srgbClr val="000000"/>
                </a:solidFill>
              </a:rPr>
              <a:t>Does the Nurse Practice Act or your State Board of Registration speak to the activity?</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b="0" i="0" dirty="0">
              <a:solidFill>
                <a:srgbClr val="000000"/>
              </a:solidFill>
              <a:effectLst/>
              <a:latin typeface="MontserratLight"/>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0" i="0" dirty="0">
                <a:solidFill>
                  <a:srgbClr val="000000"/>
                </a:solidFill>
                <a:effectLst/>
                <a:latin typeface="MontserratLight"/>
              </a:rPr>
              <a:t>Nurses who specialize in a specific area of nursing such a critical care, or oncology, need to look to their national professional organizations to provide practice guidelines, specialty competencies, and certification.</a:t>
            </a:r>
          </a:p>
          <a:p>
            <a:pPr marL="0" lvl="0" indent="0" algn="l" rtl="0">
              <a:lnSpc>
                <a:spcPct val="100000"/>
              </a:lnSpc>
              <a:spcBef>
                <a:spcPts val="0"/>
              </a:spcBef>
              <a:spcAft>
                <a:spcPts val="0"/>
              </a:spcAft>
              <a:buSzPts val="1400"/>
              <a:buNone/>
            </a:pPr>
            <a:endParaRPr dirty="0"/>
          </a:p>
        </p:txBody>
      </p:sp>
      <p:sp>
        <p:nvSpPr>
          <p:cNvPr id="136" name="Google Shape;136;p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6: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70" name="Google Shape;470;p2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77" name="Google Shape;477;p27: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8: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86" name="Google Shape;486;p2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9: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494" name="Google Shape;494;p2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6022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5584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85faeea273_1_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85faeea273_1_0: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522" name="Google Shape;522;g85faeea273_1_0: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61</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ANA Scope of practice states </a:t>
            </a:r>
            <a:r>
              <a:rPr lang="en-US" b="1" dirty="0"/>
              <a:t>who </a:t>
            </a:r>
            <a:r>
              <a:rPr lang="en-US" dirty="0"/>
              <a:t>may practice nursing,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what</a:t>
            </a:r>
            <a:r>
              <a:rPr lang="en-US" dirty="0"/>
              <a:t> nursing is: what is it that nurses do,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and </a:t>
            </a:r>
            <a:r>
              <a:rPr lang="en-US" b="1" dirty="0"/>
              <a:t>why nursing is important: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as a profession we exist to   </a:t>
            </a:r>
            <a:r>
              <a:rPr lang="en-US" sz="1200" b="1" i="1" dirty="0">
                <a:solidFill>
                  <a:srgbClr val="000000"/>
                </a:solidFill>
                <a:effectLst/>
                <a:latin typeface="MontserratLight"/>
              </a:rPr>
              <a:t>achieve the most positive patient outcomes in keeping with nursing’s social contract and obligation to society.</a:t>
            </a:r>
          </a:p>
          <a:p>
            <a:pPr marL="0" lvl="0" indent="0" algn="l" rtl="0">
              <a:lnSpc>
                <a:spcPct val="100000"/>
              </a:lnSpc>
              <a:spcBef>
                <a:spcPts val="0"/>
              </a:spcBef>
              <a:spcAft>
                <a:spcPts val="0"/>
              </a:spcAft>
              <a:buSzPts val="1400"/>
              <a:buNone/>
            </a:pPr>
            <a:endParaRPr b="1" dirty="0"/>
          </a:p>
        </p:txBody>
      </p:sp>
      <p:sp>
        <p:nvSpPr>
          <p:cNvPr id="136" name="Google Shape;136;p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92000"/>
              </a:lnSpc>
              <a:spcBef>
                <a:spcPts val="1200"/>
              </a:spcBef>
              <a:spcAft>
                <a:spcPts val="0"/>
              </a:spcAft>
              <a:buClr>
                <a:schemeClr val="dk1"/>
              </a:buClr>
              <a:buSzPct val="77492"/>
              <a:buNone/>
            </a:pPr>
            <a:r>
              <a:rPr lang="en-US" dirty="0"/>
              <a:t>The specialty of oncology recognizes </a:t>
            </a:r>
            <a:r>
              <a:rPr lang="en-US" sz="1100" b="1" dirty="0">
                <a:solidFill>
                  <a:schemeClr val="accent4"/>
                </a:solidFill>
              </a:rPr>
              <a:t>the current healthcare environment, is a rapidly evolving science, with expansive research which….</a:t>
            </a:r>
            <a:endParaRPr lang="en-US" sz="1100" dirty="0">
              <a:solidFill>
                <a:schemeClr val="accent4"/>
              </a:solidFill>
            </a:endParaRP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“impacts patient care and delivery ....</a:t>
            </a: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requiring oncology nurses to </a:t>
            </a:r>
            <a:r>
              <a:rPr lang="en-US" sz="1200" b="1" i="1" u="sng" dirty="0">
                <a:solidFill>
                  <a:schemeClr val="accent4"/>
                </a:solidFill>
              </a:rPr>
              <a:t>attain</a:t>
            </a:r>
            <a:r>
              <a:rPr lang="en-US" sz="1200" b="1" i="1" dirty="0">
                <a:solidFill>
                  <a:schemeClr val="accent4"/>
                </a:solidFill>
              </a:rPr>
              <a:t> and </a:t>
            </a:r>
            <a:r>
              <a:rPr lang="en-US" sz="1200" b="1" i="1" u="sng" dirty="0">
                <a:solidFill>
                  <a:schemeClr val="accent4"/>
                </a:solidFill>
              </a:rPr>
              <a:t>maintain</a:t>
            </a:r>
            <a:r>
              <a:rPr lang="en-US" sz="1200" b="1" i="1" dirty="0">
                <a:solidFill>
                  <a:schemeClr val="accent4"/>
                </a:solidFill>
              </a:rPr>
              <a:t> </a:t>
            </a: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a high level of competency to adequately care for people with cancer.”</a:t>
            </a: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The mission of ONS is to set EBP standards and guidelines</a:t>
            </a: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Take positions on key issues</a:t>
            </a: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Describe the core competencies of an oncology nurse  and</a:t>
            </a:r>
          </a:p>
          <a:p>
            <a:pPr marL="0" lvl="0" indent="0" algn="l" rtl="0">
              <a:lnSpc>
                <a:spcPct val="92000"/>
              </a:lnSpc>
              <a:spcBef>
                <a:spcPts val="1200"/>
              </a:spcBef>
              <a:spcAft>
                <a:spcPts val="0"/>
              </a:spcAft>
              <a:buClr>
                <a:srgbClr val="69BE28"/>
              </a:buClr>
              <a:buSzPct val="76783"/>
              <a:buNone/>
            </a:pPr>
            <a:r>
              <a:rPr lang="en-US" sz="1200" b="1" i="1" dirty="0">
                <a:solidFill>
                  <a:schemeClr val="accent4"/>
                </a:solidFill>
              </a:rPr>
              <a:t>Provide evidence of that knowledge through the certification exam process.</a:t>
            </a:r>
          </a:p>
          <a:p>
            <a:pPr marL="0" lvl="0" indent="0" algn="l" rtl="0">
              <a:lnSpc>
                <a:spcPct val="100000"/>
              </a:lnSpc>
              <a:spcBef>
                <a:spcPts val="0"/>
              </a:spcBef>
              <a:spcAft>
                <a:spcPts val="0"/>
              </a:spcAft>
              <a:buSzPts val="1400"/>
              <a:buNone/>
            </a:pPr>
            <a:endParaRPr dirty="0"/>
          </a:p>
        </p:txBody>
      </p:sp>
      <p:sp>
        <p:nvSpPr>
          <p:cNvPr id="136" name="Google Shape;136;p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428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0579ab9f3_0_439: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dirty="0"/>
              <a:t>ONS describes 5 components which are the Foundation of Oncology Nursing Professional Practice.</a:t>
            </a:r>
          </a:p>
          <a:p>
            <a:pPr marL="171450" lvl="0" indent="-171450" algn="l" rtl="0">
              <a:lnSpc>
                <a:spcPct val="100000"/>
              </a:lnSpc>
              <a:spcBef>
                <a:spcPts val="0"/>
              </a:spcBef>
              <a:spcAft>
                <a:spcPts val="0"/>
              </a:spcAft>
              <a:buSzPts val="1400"/>
              <a:buFont typeface="Arial" panose="020B0604020202020204" pitchFamily="34" charset="0"/>
              <a:buChar char="•"/>
            </a:pPr>
            <a:r>
              <a:rPr lang="en-US" u="sng" dirty="0">
                <a:solidFill>
                  <a:schemeClr val="dk2"/>
                </a:solidFill>
                <a:hlinkClick r:id="rId3">
                  <a:extLst>
                    <a:ext uri="{A12FA001-AC4F-418D-AE19-62706E023703}">
                      <ahyp:hlinkClr xmlns:ahyp="http://schemas.microsoft.com/office/drawing/2018/hyperlinkcolor" val="tx"/>
                    </a:ext>
                  </a:extLst>
                </a:hlinkClick>
              </a:rPr>
              <a:t>Advocacy</a:t>
            </a:r>
            <a:endParaRPr dirty="0">
              <a:solidFill>
                <a:schemeClr val="dk2"/>
              </a:solidFill>
            </a:endParaRPr>
          </a:p>
          <a:p>
            <a:pPr marL="171450" lvl="0" indent="-171450" algn="l" rtl="0">
              <a:lnSpc>
                <a:spcPct val="100000"/>
              </a:lnSpc>
              <a:spcBef>
                <a:spcPts val="0"/>
              </a:spcBef>
              <a:spcAft>
                <a:spcPts val="0"/>
              </a:spcAft>
              <a:buClr>
                <a:schemeClr val="dk1"/>
              </a:buClr>
              <a:buSzPts val="2900"/>
              <a:buFont typeface="Arial" panose="020B0604020202020204" pitchFamily="34" charset="0"/>
              <a:buChar char="•"/>
            </a:pPr>
            <a:r>
              <a:rPr lang="en-US" u="sng" dirty="0">
                <a:solidFill>
                  <a:schemeClr val="dk2"/>
                </a:solidFill>
                <a:hlinkClick r:id="rId4">
                  <a:extLst>
                    <a:ext uri="{A12FA001-AC4F-418D-AE19-62706E023703}">
                      <ahyp:hlinkClr xmlns:ahyp="http://schemas.microsoft.com/office/drawing/2018/hyperlinkcolor" val="tx"/>
                    </a:ext>
                  </a:extLst>
                </a:hlinkClick>
              </a:rPr>
              <a:t>Nursing Practice </a:t>
            </a:r>
            <a:endParaRPr b="1" dirty="0">
              <a:solidFill>
                <a:schemeClr val="dk2"/>
              </a:solidFill>
            </a:endParaRPr>
          </a:p>
          <a:p>
            <a:pPr marL="171450" lvl="0" indent="-171450" algn="l" rtl="0">
              <a:lnSpc>
                <a:spcPct val="100000"/>
              </a:lnSpc>
              <a:spcBef>
                <a:spcPts val="0"/>
              </a:spcBef>
              <a:spcAft>
                <a:spcPts val="0"/>
              </a:spcAft>
              <a:buClr>
                <a:schemeClr val="dk1"/>
              </a:buClr>
              <a:buSzPts val="2900"/>
              <a:buFont typeface="Arial" panose="020B0604020202020204" pitchFamily="34" charset="0"/>
              <a:buChar char="•"/>
            </a:pPr>
            <a:r>
              <a:rPr lang="en-US" u="sng" dirty="0">
                <a:solidFill>
                  <a:schemeClr val="dk2"/>
                </a:solidFill>
                <a:hlinkClick r:id="rId5">
                  <a:extLst>
                    <a:ext uri="{A12FA001-AC4F-418D-AE19-62706E023703}">
                      <ahyp:hlinkClr xmlns:ahyp="http://schemas.microsoft.com/office/drawing/2018/hyperlinkcolor" val="tx"/>
                    </a:ext>
                  </a:extLst>
                </a:hlinkClick>
              </a:rPr>
              <a:t>Role Delineation</a:t>
            </a:r>
            <a:endParaRPr dirty="0">
              <a:solidFill>
                <a:schemeClr val="dk2"/>
              </a:solidFill>
            </a:endParaRPr>
          </a:p>
          <a:p>
            <a:pPr marL="171450" lvl="0" indent="-171450" algn="l" rtl="0">
              <a:lnSpc>
                <a:spcPct val="100000"/>
              </a:lnSpc>
              <a:spcBef>
                <a:spcPts val="0"/>
              </a:spcBef>
              <a:spcAft>
                <a:spcPts val="0"/>
              </a:spcAft>
              <a:buClr>
                <a:schemeClr val="dk1"/>
              </a:buClr>
              <a:buSzPts val="2900"/>
              <a:buFont typeface="Arial" panose="020B0604020202020204" pitchFamily="34" charset="0"/>
              <a:buChar char="•"/>
            </a:pPr>
            <a:r>
              <a:rPr lang="en-US" u="sng" dirty="0">
                <a:solidFill>
                  <a:schemeClr val="dk2"/>
                </a:solidFill>
                <a:hlinkClick r:id="rId6">
                  <a:extLst>
                    <a:ext uri="{A12FA001-AC4F-418D-AE19-62706E023703}">
                      <ahyp:hlinkClr xmlns:ahyp="http://schemas.microsoft.com/office/drawing/2018/hyperlinkcolor" val="tx"/>
                    </a:ext>
                  </a:extLst>
                </a:hlinkClick>
              </a:rPr>
              <a:t>Standards and Guidelines</a:t>
            </a:r>
            <a:endParaRPr b="1" dirty="0">
              <a:solidFill>
                <a:schemeClr val="dk2"/>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u="sng" dirty="0">
                <a:solidFill>
                  <a:schemeClr val="dk2"/>
                </a:solidFill>
                <a:hlinkClick r:id="rId7">
                  <a:extLst>
                    <a:ext uri="{A12FA001-AC4F-418D-AE19-62706E023703}">
                      <ahyp:hlinkClr xmlns:ahyp="http://schemas.microsoft.com/office/drawing/2018/hyperlinkcolor" val="tx"/>
                    </a:ext>
                  </a:extLst>
                </a:hlinkClick>
              </a:rPr>
              <a:t>Position Statements</a:t>
            </a:r>
            <a:endParaRPr dirty="0"/>
          </a:p>
          <a:p>
            <a:pPr marL="0" lvl="0" indent="0" algn="l" rtl="0">
              <a:lnSpc>
                <a:spcPct val="100000"/>
              </a:lnSpc>
              <a:spcBef>
                <a:spcPts val="0"/>
              </a:spcBef>
              <a:spcAft>
                <a:spcPts val="0"/>
              </a:spcAft>
              <a:buSzPts val="1400"/>
              <a:buNone/>
            </a:pPr>
            <a:r>
              <a:rPr lang="en-US" dirty="0"/>
              <a:t>Please use the active links to explore these topics.</a:t>
            </a:r>
            <a:endParaRPr dirty="0"/>
          </a:p>
        </p:txBody>
      </p:sp>
      <p:sp>
        <p:nvSpPr>
          <p:cNvPr id="193" name="Google Shape;193;g100579ab9f3_0_43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5907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114300" indent="0" algn="l">
              <a:buNone/>
            </a:pPr>
            <a:r>
              <a:rPr lang="en-US" sz="1400" dirty="0">
                <a:solidFill>
                  <a:srgbClr val="000000"/>
                </a:solidFill>
              </a:rPr>
              <a:t>Oncology Nursing is continuously “evolving” in areas of science, research, technology, and practice…..</a:t>
            </a:r>
            <a:br>
              <a:rPr lang="en-US" sz="1400" dirty="0">
                <a:solidFill>
                  <a:srgbClr val="000000"/>
                </a:solidFill>
              </a:rPr>
            </a:br>
            <a:endParaRPr lang="en-US" sz="1400" dirty="0">
              <a:solidFill>
                <a:srgbClr val="000000"/>
              </a:solidFill>
            </a:endParaRPr>
          </a:p>
          <a:p>
            <a:pPr marL="114300" indent="0" algn="l">
              <a:buNone/>
            </a:pPr>
            <a:r>
              <a:rPr lang="en-US" sz="1200" b="1" i="0" dirty="0">
                <a:solidFill>
                  <a:schemeClr val="accent2">
                    <a:lumMod val="75000"/>
                  </a:schemeClr>
                </a:solidFill>
                <a:effectLst/>
                <a:latin typeface="Lato" panose="020F0502020204030203" pitchFamily="34" charset="0"/>
              </a:rPr>
              <a:t>ONCC's Definition of Oncology Nursing Practice:</a:t>
            </a:r>
            <a:endParaRPr lang="en-US" b="1" i="0" dirty="0">
              <a:solidFill>
                <a:srgbClr val="36535E"/>
              </a:solidFill>
              <a:effectLst/>
              <a:latin typeface="Lato" panose="020F0502020204030203" pitchFamily="34" charset="0"/>
            </a:endParaRPr>
          </a:p>
          <a:p>
            <a:pPr marL="114300" indent="0" algn="l">
              <a:buNone/>
            </a:pPr>
            <a:r>
              <a:rPr lang="en-US" sz="1200" i="1" dirty="0">
                <a:solidFill>
                  <a:srgbClr val="0070C0"/>
                </a:solidFill>
                <a:effectLst/>
              </a:rPr>
              <a:t>may be work experience that is direct and/or indirect patient care in clinical practice, nursing administration, education, research, or consultation in the specialty represented by the credential. </a:t>
            </a:r>
            <a:endParaRPr lang="en-US" sz="1200" dirty="0">
              <a:solidFill>
                <a:srgbClr val="0070C0"/>
              </a:solidFill>
            </a:endParaRPr>
          </a:p>
          <a:p>
            <a:pPr marL="114300" indent="0" algn="l">
              <a:buNone/>
            </a:pPr>
            <a:r>
              <a:rPr lang="en-US" sz="1200" dirty="0">
                <a:solidFill>
                  <a:srgbClr val="0070C0"/>
                </a:solidFill>
                <a:effectLst/>
              </a:rPr>
              <a:t>The position MUST be filled by a </a:t>
            </a:r>
            <a:r>
              <a:rPr lang="en-US" sz="1200" u="sng" dirty="0">
                <a:solidFill>
                  <a:srgbClr val="0070C0"/>
                </a:solidFill>
                <a:effectLst/>
              </a:rPr>
              <a:t>Registered Nurse.</a:t>
            </a:r>
            <a:endParaRPr lang="en-US" sz="1200" dirty="0">
              <a:solidFill>
                <a:srgbClr val="0070C0"/>
              </a:solidFill>
            </a:endParaRPr>
          </a:p>
          <a:p>
            <a:pPr marL="0" lvl="0" indent="0" algn="l" rtl="0">
              <a:lnSpc>
                <a:spcPct val="100000"/>
              </a:lnSpc>
              <a:spcBef>
                <a:spcPts val="0"/>
              </a:spcBef>
              <a:spcAft>
                <a:spcPts val="0"/>
              </a:spcAft>
              <a:buSzPts val="1400"/>
              <a:buNone/>
            </a:pPr>
            <a:r>
              <a:rPr lang="en-US" dirty="0"/>
              <a:t>   </a:t>
            </a:r>
            <a:r>
              <a:rPr lang="en-US" u="sng" dirty="0"/>
              <a:t>Practice hours </a:t>
            </a:r>
            <a:r>
              <a:rPr lang="en-US" dirty="0"/>
              <a:t>are also a key requirement.</a:t>
            </a:r>
            <a:endParaRPr dirty="0"/>
          </a:p>
        </p:txBody>
      </p:sp>
      <p:sp>
        <p:nvSpPr>
          <p:cNvPr id="168" name="Google Shape;168;p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hort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C7049-9E85-6D47-8947-FB81F614D76A}"/>
              </a:ext>
            </a:extLst>
          </p:cNvPr>
          <p:cNvSpPr/>
          <p:nvPr userDrawn="1"/>
        </p:nvSpPr>
        <p:spPr>
          <a:xfrm>
            <a:off x="6314688" y="5596470"/>
            <a:ext cx="2829313"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3144293" y="932329"/>
            <a:ext cx="5199834" cy="2568388"/>
          </a:xfrm>
          <a:prstGeom prst="rect">
            <a:avLst/>
          </a:prstGeom>
        </p:spPr>
        <p:txBody>
          <a:bodyPr anchor="b"/>
          <a:lstStyle>
            <a:lvl1pPr algn="l">
              <a:defRPr sz="3800" b="1">
                <a:solidFill>
                  <a:schemeClr val="accent1"/>
                </a:solidFill>
              </a:defRPr>
            </a:lvl1pPr>
          </a:lstStyle>
          <a:p>
            <a:r>
              <a:rPr lang="en-US" dirty="0"/>
              <a:t>Arial Bold 38pt Title</a:t>
            </a:r>
          </a:p>
        </p:txBody>
      </p:sp>
      <p:sp>
        <p:nvSpPr>
          <p:cNvPr id="3" name="Subtitle 2">
            <a:extLst>
              <a:ext uri="{FF2B5EF4-FFF2-40B4-BE49-F238E27FC236}">
                <a16:creationId xmlns:a16="http://schemas.microsoft.com/office/drawing/2014/main" id="{A38C6541-C4A5-0F4E-B98F-CDF4FAE065A6}"/>
              </a:ext>
            </a:extLst>
          </p:cNvPr>
          <p:cNvSpPr>
            <a:spLocks noGrp="1"/>
          </p:cNvSpPr>
          <p:nvPr>
            <p:ph type="subTitle" idx="1" hasCustomPrompt="1"/>
          </p:nvPr>
        </p:nvSpPr>
        <p:spPr>
          <a:xfrm>
            <a:off x="3126363" y="3682869"/>
            <a:ext cx="5199833" cy="583884"/>
          </a:xfrm>
          <a:prstGeom prst="rect">
            <a:avLst/>
          </a:prstGeom>
        </p:spPr>
        <p:txBody>
          <a:bodyPr anchor="t"/>
          <a:lstStyle>
            <a:lvl1pPr marL="0" indent="0" algn="l">
              <a:lnSpc>
                <a:spcPct val="100000"/>
              </a:lnSpc>
              <a:buNone/>
              <a:defRPr sz="20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 TITLE ARIAL BOLD UPPERCASE</a:t>
            </a:r>
          </a:p>
        </p:txBody>
      </p:sp>
      <p:sp>
        <p:nvSpPr>
          <p:cNvPr id="14" name="Text Placeholder 13">
            <a:extLst>
              <a:ext uri="{FF2B5EF4-FFF2-40B4-BE49-F238E27FC236}">
                <a16:creationId xmlns:a16="http://schemas.microsoft.com/office/drawing/2014/main" id="{13369D8A-0780-064F-916B-8C1A23055899}"/>
              </a:ext>
            </a:extLst>
          </p:cNvPr>
          <p:cNvSpPr>
            <a:spLocks noGrp="1"/>
          </p:cNvSpPr>
          <p:nvPr>
            <p:ph type="body" sz="quarter" idx="10" hasCustomPrompt="1"/>
          </p:nvPr>
        </p:nvSpPr>
        <p:spPr>
          <a:xfrm>
            <a:off x="3113610" y="5897710"/>
            <a:ext cx="2593794" cy="554359"/>
          </a:xfrm>
          <a:prstGeom prst="rect">
            <a:avLst/>
          </a:prstGeom>
        </p:spPr>
        <p:txBody>
          <a:bodyPr anchor="ctr"/>
          <a:lstStyle>
            <a:lvl1pPr marL="0" indent="0">
              <a:buNone/>
              <a:defRPr sz="16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Date Here</a:t>
            </a:r>
          </a:p>
        </p:txBody>
      </p:sp>
      <p:pic>
        <p:nvPicPr>
          <p:cNvPr id="9" name="Picture 8">
            <a:extLst>
              <a:ext uri="{FF2B5EF4-FFF2-40B4-BE49-F238E27FC236}">
                <a16:creationId xmlns:a16="http://schemas.microsoft.com/office/drawing/2014/main" id="{7F8421BA-135D-0C48-9235-A3DA8B3F6261}"/>
              </a:ext>
            </a:extLst>
          </p:cNvPr>
          <p:cNvPicPr>
            <a:picLocks noChangeAspect="1"/>
          </p:cNvPicPr>
          <p:nvPr userDrawn="1"/>
        </p:nvPicPr>
        <p:blipFill>
          <a:blip r:embed="rId2"/>
          <a:stretch>
            <a:fillRect/>
          </a:stretch>
        </p:blipFill>
        <p:spPr>
          <a:xfrm>
            <a:off x="0" y="0"/>
            <a:ext cx="2744664" cy="6858000"/>
          </a:xfrm>
          <a:prstGeom prst="rect">
            <a:avLst/>
          </a:prstGeom>
        </p:spPr>
      </p:pic>
      <p:pic>
        <p:nvPicPr>
          <p:cNvPr id="13" name="Picture 12">
            <a:extLst>
              <a:ext uri="{FF2B5EF4-FFF2-40B4-BE49-F238E27FC236}">
                <a16:creationId xmlns:a16="http://schemas.microsoft.com/office/drawing/2014/main" id="{CE3C9399-C646-EE4F-9BEF-69ED97510AC1}"/>
              </a:ext>
            </a:extLst>
          </p:cNvPr>
          <p:cNvPicPr>
            <a:picLocks noChangeAspect="1"/>
          </p:cNvPicPr>
          <p:nvPr userDrawn="1"/>
        </p:nvPicPr>
        <p:blipFill>
          <a:blip r:embed="rId3"/>
          <a:stretch>
            <a:fillRect/>
          </a:stretch>
        </p:blipFill>
        <p:spPr>
          <a:xfrm>
            <a:off x="6314686" y="5842003"/>
            <a:ext cx="2455249" cy="703262"/>
          </a:xfrm>
          <a:prstGeom prst="rect">
            <a:avLst/>
          </a:prstGeom>
        </p:spPr>
      </p:pic>
    </p:spTree>
    <p:extLst>
      <p:ext uri="{BB962C8B-B14F-4D97-AF65-F5344CB8AC3E}">
        <p14:creationId xmlns:p14="http://schemas.microsoft.com/office/powerpoint/2010/main" val="269123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B6292D-30AB-BA41-A97C-A14D6A00D5CB}"/>
              </a:ext>
            </a:extLst>
          </p:cNvPr>
          <p:cNvSpPr/>
          <p:nvPr userDrawn="1"/>
        </p:nvSpPr>
        <p:spPr>
          <a:xfrm>
            <a:off x="0" y="1009650"/>
            <a:ext cx="9144000" cy="584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7">
            <a:extLst>
              <a:ext uri="{FF2B5EF4-FFF2-40B4-BE49-F238E27FC236}">
                <a16:creationId xmlns:a16="http://schemas.microsoft.com/office/drawing/2014/main" id="{C903DAF9-9411-4944-8139-4DCDD62E6654}"/>
              </a:ext>
            </a:extLst>
          </p:cNvPr>
          <p:cNvSpPr>
            <a:spLocks noGrp="1"/>
          </p:cNvSpPr>
          <p:nvPr>
            <p:ph type="pic" sz="quarter" idx="16"/>
          </p:nvPr>
        </p:nvSpPr>
        <p:spPr>
          <a:xfrm>
            <a:off x="804863" y="1606550"/>
            <a:ext cx="7575947" cy="4656138"/>
          </a:xfrm>
          <a:prstGeom prst="rect">
            <a:avLst/>
          </a:prstGeom>
        </p:spPr>
        <p:txBody>
          <a:bodyPr/>
          <a:lstStyle/>
          <a:p>
            <a:r>
              <a:rPr lang="en-US"/>
              <a:t>Click icon to add picture</a:t>
            </a:r>
          </a:p>
        </p:txBody>
      </p:sp>
      <p:pic>
        <p:nvPicPr>
          <p:cNvPr id="6" name="Picture 5">
            <a:extLst>
              <a:ext uri="{FF2B5EF4-FFF2-40B4-BE49-F238E27FC236}">
                <a16:creationId xmlns:a16="http://schemas.microsoft.com/office/drawing/2014/main" id="{921202D8-32C1-0E4D-9DDB-C7A350FAD695}"/>
              </a:ext>
            </a:extLst>
          </p:cNvPr>
          <p:cNvPicPr>
            <a:picLocks noChangeAspect="1"/>
          </p:cNvPicPr>
          <p:nvPr userDrawn="1"/>
        </p:nvPicPr>
        <p:blipFill>
          <a:blip r:embed="rId2"/>
          <a:stretch>
            <a:fillRect/>
          </a:stretch>
        </p:blipFill>
        <p:spPr>
          <a:xfrm>
            <a:off x="4038600" y="0"/>
            <a:ext cx="1066800" cy="419100"/>
          </a:xfrm>
          <a:prstGeom prst="rect">
            <a:avLst/>
          </a:prstGeom>
        </p:spPr>
      </p:pic>
      <p:sp>
        <p:nvSpPr>
          <p:cNvPr id="7" name="Text Placeholder 10">
            <a:extLst>
              <a:ext uri="{FF2B5EF4-FFF2-40B4-BE49-F238E27FC236}">
                <a16:creationId xmlns:a16="http://schemas.microsoft.com/office/drawing/2014/main" id="{D9208905-8736-484A-A925-D4D2739F6D99}"/>
              </a:ext>
            </a:extLst>
          </p:cNvPr>
          <p:cNvSpPr>
            <a:spLocks noGrp="1"/>
          </p:cNvSpPr>
          <p:nvPr>
            <p:ph type="body" sz="quarter" idx="12" hasCustomPrompt="1"/>
          </p:nvPr>
        </p:nvSpPr>
        <p:spPr>
          <a:xfrm>
            <a:off x="812601" y="778667"/>
            <a:ext cx="7518797" cy="674688"/>
          </a:xfrm>
          <a:prstGeom prst="rect">
            <a:avLst/>
          </a:prstGeom>
        </p:spPr>
        <p:txBody>
          <a:bodyPr/>
          <a:lstStyle>
            <a:lvl1pPr marL="0" indent="0" algn="ctr">
              <a:buNone/>
              <a:defRPr sz="3200" b="1">
                <a:solidFill>
                  <a:schemeClr val="tx2"/>
                </a:solidFill>
              </a:defRPr>
            </a:lvl1pPr>
          </a:lstStyle>
          <a:p>
            <a:pPr lvl="0"/>
            <a:r>
              <a:rPr lang="en-US" dirty="0"/>
              <a:t>Arial Bold 32pt Title</a:t>
            </a:r>
          </a:p>
        </p:txBody>
      </p:sp>
    </p:spTree>
    <p:extLst>
      <p:ext uri="{BB962C8B-B14F-4D97-AF65-F5344CB8AC3E}">
        <p14:creationId xmlns:p14="http://schemas.microsoft.com/office/powerpoint/2010/main" val="108760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E7864-4910-1C43-AE6A-165902413399}"/>
              </a:ext>
            </a:extLst>
          </p:cNvPr>
          <p:cNvPicPr>
            <a:picLocks noChangeAspect="1"/>
          </p:cNvPicPr>
          <p:nvPr userDrawn="1"/>
        </p:nvPicPr>
        <p:blipFill>
          <a:blip r:embed="rId2"/>
          <a:stretch>
            <a:fillRect/>
          </a:stretch>
        </p:blipFill>
        <p:spPr>
          <a:xfrm>
            <a:off x="4038600" y="0"/>
            <a:ext cx="1066800" cy="419100"/>
          </a:xfrm>
          <a:prstGeom prst="rect">
            <a:avLst/>
          </a:prstGeom>
        </p:spPr>
      </p:pic>
    </p:spTree>
    <p:extLst>
      <p:ext uri="{BB962C8B-B14F-4D97-AF65-F5344CB8AC3E}">
        <p14:creationId xmlns:p14="http://schemas.microsoft.com/office/powerpoint/2010/main" val="190039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5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caption + bold tex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A57B978-DB23-E647-965F-E0D5DE2FA54D}"/>
              </a:ext>
            </a:extLst>
          </p:cNvPr>
          <p:cNvSpPr>
            <a:spLocks noGrp="1"/>
          </p:cNvSpPr>
          <p:nvPr>
            <p:ph type="pic" sz="quarter" idx="10"/>
          </p:nvPr>
        </p:nvSpPr>
        <p:spPr>
          <a:xfrm>
            <a:off x="4608910" y="1761893"/>
            <a:ext cx="4183856" cy="2988527"/>
          </a:xfrm>
          <a:prstGeom prst="rect">
            <a:avLst/>
          </a:prstGeom>
        </p:spPr>
        <p:txBody>
          <a:bodyPr/>
          <a:lstStyle/>
          <a:p>
            <a:r>
              <a:rPr lang="en-US"/>
              <a:t>Click icon to add picture</a:t>
            </a:r>
          </a:p>
        </p:txBody>
      </p:sp>
      <p:sp>
        <p:nvSpPr>
          <p:cNvPr id="10" name="Text Placeholder 7">
            <a:extLst>
              <a:ext uri="{FF2B5EF4-FFF2-40B4-BE49-F238E27FC236}">
                <a16:creationId xmlns:a16="http://schemas.microsoft.com/office/drawing/2014/main" id="{C48C3F50-95F9-B041-982B-4B8535450A38}"/>
              </a:ext>
            </a:extLst>
          </p:cNvPr>
          <p:cNvSpPr>
            <a:spLocks noGrp="1"/>
          </p:cNvSpPr>
          <p:nvPr>
            <p:ph type="body" sz="quarter" idx="11" hasCustomPrompt="1"/>
          </p:nvPr>
        </p:nvSpPr>
        <p:spPr>
          <a:xfrm>
            <a:off x="390525" y="1582479"/>
            <a:ext cx="3696146" cy="4238458"/>
          </a:xfrm>
          <a:prstGeom prst="rect">
            <a:avLst/>
          </a:prstGeom>
        </p:spPr>
        <p:txBody>
          <a:bodyPr/>
          <a:lstStyle>
            <a:lvl1pPr marL="0" indent="0">
              <a:lnSpc>
                <a:spcPts val="2400"/>
              </a:lnSpc>
              <a:spcBef>
                <a:spcPts val="1650"/>
              </a:spcBef>
              <a:buNone/>
              <a:defRPr sz="1800" b="1">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US" sz="1800" b="1" dirty="0">
                <a:solidFill>
                  <a:srgbClr val="12689B"/>
                </a:solidFill>
                <a:latin typeface="Arial" panose="020B0604020202020204" pitchFamily="34" charset="0"/>
                <a:cs typeface="Arial" panose="020B0604020202020204" pitchFamily="34" charset="0"/>
              </a:rPr>
              <a:t>Arial 18pt </a:t>
            </a:r>
            <a:endParaRPr lang="en-US" sz="1875" b="1" dirty="0">
              <a:solidFill>
                <a:srgbClr val="12689B"/>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2C249399-0B2C-0642-A441-580E0B219DF3}"/>
              </a:ext>
            </a:extLst>
          </p:cNvPr>
          <p:cNvSpPr>
            <a:spLocks noGrp="1"/>
          </p:cNvSpPr>
          <p:nvPr>
            <p:ph type="body" sz="quarter" idx="12" hasCustomPrompt="1"/>
          </p:nvPr>
        </p:nvSpPr>
        <p:spPr>
          <a:xfrm>
            <a:off x="4608910" y="4924195"/>
            <a:ext cx="4183856" cy="419100"/>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1200"/>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Arial 12pt caption</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pic>
        <p:nvPicPr>
          <p:cNvPr id="7" name="Picture 6">
            <a:extLst>
              <a:ext uri="{FF2B5EF4-FFF2-40B4-BE49-F238E27FC236}">
                <a16:creationId xmlns:a16="http://schemas.microsoft.com/office/drawing/2014/main" id="{63B0DA05-989D-0341-9286-92EC0B71DE67}"/>
              </a:ext>
            </a:extLst>
          </p:cNvPr>
          <p:cNvPicPr>
            <a:picLocks noChangeAspect="1"/>
          </p:cNvPicPr>
          <p:nvPr userDrawn="1"/>
        </p:nvPicPr>
        <p:blipFill>
          <a:blip r:embed="rId2"/>
          <a:stretch>
            <a:fillRect/>
          </a:stretch>
        </p:blipFill>
        <p:spPr>
          <a:xfrm>
            <a:off x="314324" y="0"/>
            <a:ext cx="1066800" cy="419100"/>
          </a:xfrm>
          <a:prstGeom prst="rect">
            <a:avLst/>
          </a:prstGeom>
        </p:spPr>
      </p:pic>
    </p:spTree>
    <p:extLst>
      <p:ext uri="{BB962C8B-B14F-4D97-AF65-F5344CB8AC3E}">
        <p14:creationId xmlns:p14="http://schemas.microsoft.com/office/powerpoint/2010/main" val="227828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Image + Bulleted tex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A57B978-DB23-E647-965F-E0D5DE2FA54D}"/>
              </a:ext>
            </a:extLst>
          </p:cNvPr>
          <p:cNvSpPr>
            <a:spLocks noGrp="1"/>
          </p:cNvSpPr>
          <p:nvPr>
            <p:ph type="pic" sz="quarter" idx="10"/>
          </p:nvPr>
        </p:nvSpPr>
        <p:spPr>
          <a:xfrm>
            <a:off x="5278707" y="1585979"/>
            <a:ext cx="3514060" cy="4499388"/>
          </a:xfrm>
          <a:prstGeom prst="rect">
            <a:avLst/>
          </a:prstGeom>
        </p:spPr>
        <p:txBody>
          <a:bodyPr/>
          <a:lstStyle/>
          <a:p>
            <a:r>
              <a:rPr lang="en-US"/>
              <a:t>Click icon to add picture</a:t>
            </a:r>
          </a:p>
        </p:txBody>
      </p:sp>
      <p:sp>
        <p:nvSpPr>
          <p:cNvPr id="8" name="Text Placeholder 14">
            <a:extLst>
              <a:ext uri="{FF2B5EF4-FFF2-40B4-BE49-F238E27FC236}">
                <a16:creationId xmlns:a16="http://schemas.microsoft.com/office/drawing/2014/main" id="{1E610749-F485-AE49-8A55-FC987B16C38D}"/>
              </a:ext>
            </a:extLst>
          </p:cNvPr>
          <p:cNvSpPr>
            <a:spLocks noGrp="1"/>
          </p:cNvSpPr>
          <p:nvPr>
            <p:ph type="body" sz="quarter" idx="19"/>
          </p:nvPr>
        </p:nvSpPr>
        <p:spPr>
          <a:xfrm>
            <a:off x="421481" y="1979094"/>
            <a:ext cx="4220673" cy="3716856"/>
          </a:xfrm>
          <a:prstGeom prst="rect">
            <a:avLst/>
          </a:prstGeom>
        </p:spPr>
        <p:txBody>
          <a:bodyPr/>
          <a:lstStyle>
            <a:lvl1pPr marL="439341" indent="-439341">
              <a:lnSpc>
                <a:spcPct val="90000"/>
              </a:lnSpc>
              <a:spcBef>
                <a:spcPts val="900"/>
              </a:spcBef>
              <a:buClr>
                <a:schemeClr val="accent1"/>
              </a:buClr>
              <a:buSzPct val="120000"/>
              <a:tabLst/>
              <a:defRPr sz="1600"/>
            </a:lvl1pPr>
            <a:lvl2pPr>
              <a:buClr>
                <a:schemeClr val="accent1"/>
              </a:buClr>
              <a:buSzPct val="120000"/>
              <a:defRPr sz="1500"/>
            </a:lvl2pPr>
            <a:lvl3pPr>
              <a:buClr>
                <a:schemeClr val="accent1"/>
              </a:buClr>
              <a:buSzPct val="120000"/>
              <a:defRPr sz="1500"/>
            </a:lvl3pPr>
            <a:lvl4pPr>
              <a:buClr>
                <a:schemeClr val="accent1"/>
              </a:buClr>
              <a:buSzPct val="120000"/>
              <a:defRPr sz="1500"/>
            </a:lvl4pPr>
            <a:lvl5pPr>
              <a:buClr>
                <a:schemeClr val="accent1"/>
              </a:buClr>
              <a:buSzPct val="120000"/>
              <a:defRPr sz="1500"/>
            </a:lvl5pPr>
          </a:lstStyle>
          <a:p>
            <a:pPr lvl="0"/>
            <a:r>
              <a:rPr lang="en-US"/>
              <a:t>Click to edit Master text styles</a:t>
            </a:r>
          </a:p>
        </p:txBody>
      </p:sp>
      <p:pic>
        <p:nvPicPr>
          <p:cNvPr id="7" name="Picture 6">
            <a:extLst>
              <a:ext uri="{FF2B5EF4-FFF2-40B4-BE49-F238E27FC236}">
                <a16:creationId xmlns:a16="http://schemas.microsoft.com/office/drawing/2014/main" id="{D669A77F-8C99-164F-8939-A44249F48109}"/>
              </a:ext>
            </a:extLst>
          </p:cNvPr>
          <p:cNvPicPr>
            <a:picLocks noChangeAspect="1"/>
          </p:cNvPicPr>
          <p:nvPr userDrawn="1"/>
        </p:nvPicPr>
        <p:blipFill>
          <a:blip r:embed="rId2"/>
          <a:stretch>
            <a:fillRect/>
          </a:stretch>
        </p:blipFill>
        <p:spPr>
          <a:xfrm>
            <a:off x="314324" y="0"/>
            <a:ext cx="1066800" cy="419100"/>
          </a:xfrm>
          <a:prstGeom prst="rect">
            <a:avLst/>
          </a:prstGeom>
        </p:spPr>
      </p:pic>
      <p:sp>
        <p:nvSpPr>
          <p:cNvPr id="9" name="Text Placeholder 10">
            <a:extLst>
              <a:ext uri="{FF2B5EF4-FFF2-40B4-BE49-F238E27FC236}">
                <a16:creationId xmlns:a16="http://schemas.microsoft.com/office/drawing/2014/main" id="{92553076-DDB6-EA44-9392-1127944F3C56}"/>
              </a:ext>
            </a:extLst>
          </p:cNvPr>
          <p:cNvSpPr>
            <a:spLocks noGrp="1"/>
          </p:cNvSpPr>
          <p:nvPr>
            <p:ph type="body" sz="quarter" idx="12" hasCustomPrompt="1"/>
          </p:nvPr>
        </p:nvSpPr>
        <p:spPr>
          <a:xfrm>
            <a:off x="421481" y="778667"/>
            <a:ext cx="8371286" cy="674688"/>
          </a:xfrm>
          <a:prstGeom prst="rect">
            <a:avLst/>
          </a:prstGeom>
        </p:spPr>
        <p:txBody>
          <a:bodyPr/>
          <a:lstStyle>
            <a:lvl1pPr marL="0" indent="0" algn="l">
              <a:buNone/>
              <a:defRPr sz="3200" b="1">
                <a:solidFill>
                  <a:schemeClr val="tx2"/>
                </a:solidFill>
              </a:defRPr>
            </a:lvl1pPr>
          </a:lstStyle>
          <a:p>
            <a:pPr lvl="0"/>
            <a:r>
              <a:rPr lang="en-US" dirty="0"/>
              <a:t>Arial Bold 32pt Title</a:t>
            </a:r>
          </a:p>
        </p:txBody>
      </p:sp>
    </p:spTree>
    <p:extLst>
      <p:ext uri="{BB962C8B-B14F-4D97-AF65-F5344CB8AC3E}">
        <p14:creationId xmlns:p14="http://schemas.microsoft.com/office/powerpoint/2010/main" val="297087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image + Paragraph tex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A57B978-DB23-E647-965F-E0D5DE2FA54D}"/>
              </a:ext>
            </a:extLst>
          </p:cNvPr>
          <p:cNvSpPr>
            <a:spLocks noGrp="1"/>
          </p:cNvSpPr>
          <p:nvPr>
            <p:ph type="pic" sz="quarter" idx="10"/>
          </p:nvPr>
        </p:nvSpPr>
        <p:spPr>
          <a:xfrm>
            <a:off x="5380075" y="0"/>
            <a:ext cx="3763925" cy="6858000"/>
          </a:xfrm>
          <a:prstGeom prst="rect">
            <a:avLst/>
          </a:prstGeom>
        </p:spPr>
        <p:txBody>
          <a:bodyPr/>
          <a:lstStyle/>
          <a:p>
            <a:r>
              <a:rPr lang="en-US"/>
              <a:t>Click icon to add picture</a:t>
            </a:r>
          </a:p>
        </p:txBody>
      </p:sp>
      <p:sp>
        <p:nvSpPr>
          <p:cNvPr id="5" name="Text Placeholder 4">
            <a:extLst>
              <a:ext uri="{FF2B5EF4-FFF2-40B4-BE49-F238E27FC236}">
                <a16:creationId xmlns:a16="http://schemas.microsoft.com/office/drawing/2014/main" id="{6B783FC5-1B16-1E47-B596-D45B758F900A}"/>
              </a:ext>
            </a:extLst>
          </p:cNvPr>
          <p:cNvSpPr>
            <a:spLocks noGrp="1"/>
          </p:cNvSpPr>
          <p:nvPr>
            <p:ph type="body" sz="quarter" idx="16" hasCustomPrompt="1"/>
          </p:nvPr>
        </p:nvSpPr>
        <p:spPr>
          <a:xfrm>
            <a:off x="421482" y="1790700"/>
            <a:ext cx="4664869" cy="3752850"/>
          </a:xfrm>
          <a:prstGeom prst="rect">
            <a:avLst/>
          </a:prstGeom>
        </p:spPr>
        <p:txBody>
          <a:bodyPr/>
          <a:lstStyle>
            <a:lvl1pPr marL="0" indent="0">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Body copy</a:t>
            </a:r>
          </a:p>
        </p:txBody>
      </p:sp>
      <p:pic>
        <p:nvPicPr>
          <p:cNvPr id="7" name="Picture 6">
            <a:extLst>
              <a:ext uri="{FF2B5EF4-FFF2-40B4-BE49-F238E27FC236}">
                <a16:creationId xmlns:a16="http://schemas.microsoft.com/office/drawing/2014/main" id="{CA6E3681-67A3-454A-92AF-E3124EEA663C}"/>
              </a:ext>
            </a:extLst>
          </p:cNvPr>
          <p:cNvPicPr>
            <a:picLocks noChangeAspect="1"/>
          </p:cNvPicPr>
          <p:nvPr userDrawn="1"/>
        </p:nvPicPr>
        <p:blipFill>
          <a:blip r:embed="rId2"/>
          <a:stretch>
            <a:fillRect/>
          </a:stretch>
        </p:blipFill>
        <p:spPr>
          <a:xfrm>
            <a:off x="314324" y="0"/>
            <a:ext cx="1066800" cy="419100"/>
          </a:xfrm>
          <a:prstGeom prst="rect">
            <a:avLst/>
          </a:prstGeom>
        </p:spPr>
      </p:pic>
      <p:sp>
        <p:nvSpPr>
          <p:cNvPr id="9" name="Text Placeholder 10">
            <a:extLst>
              <a:ext uri="{FF2B5EF4-FFF2-40B4-BE49-F238E27FC236}">
                <a16:creationId xmlns:a16="http://schemas.microsoft.com/office/drawing/2014/main" id="{946CDD9D-A304-8C4B-B46A-E726F2BBAF76}"/>
              </a:ext>
            </a:extLst>
          </p:cNvPr>
          <p:cNvSpPr>
            <a:spLocks noGrp="1"/>
          </p:cNvSpPr>
          <p:nvPr>
            <p:ph type="body" sz="quarter" idx="12" hasCustomPrompt="1"/>
          </p:nvPr>
        </p:nvSpPr>
        <p:spPr>
          <a:xfrm>
            <a:off x="421481" y="780585"/>
            <a:ext cx="4664869" cy="672770"/>
          </a:xfrm>
          <a:prstGeom prst="rect">
            <a:avLst/>
          </a:prstGeom>
        </p:spPr>
        <p:txBody>
          <a:bodyPr/>
          <a:lstStyle>
            <a:lvl1pPr marL="0" indent="0" algn="l">
              <a:buNone/>
              <a:defRPr sz="3200" b="1">
                <a:solidFill>
                  <a:schemeClr val="tx2"/>
                </a:solidFill>
              </a:defRPr>
            </a:lvl1pPr>
          </a:lstStyle>
          <a:p>
            <a:pPr lvl="0"/>
            <a:r>
              <a:rPr lang="en-US" dirty="0"/>
              <a:t>Arial Bold 32pt Title</a:t>
            </a:r>
          </a:p>
        </p:txBody>
      </p:sp>
    </p:spTree>
    <p:extLst>
      <p:ext uri="{BB962C8B-B14F-4D97-AF65-F5344CB8AC3E}">
        <p14:creationId xmlns:p14="http://schemas.microsoft.com/office/powerpoint/2010/main" val="188514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 Paragraph tex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A57B978-DB23-E647-965F-E0D5DE2FA54D}"/>
              </a:ext>
            </a:extLst>
          </p:cNvPr>
          <p:cNvSpPr>
            <a:spLocks noGrp="1"/>
          </p:cNvSpPr>
          <p:nvPr>
            <p:ph type="pic" sz="quarter" idx="10"/>
          </p:nvPr>
        </p:nvSpPr>
        <p:spPr>
          <a:xfrm>
            <a:off x="1" y="0"/>
            <a:ext cx="3763925" cy="6858000"/>
          </a:xfrm>
          <a:prstGeom prst="rect">
            <a:avLst/>
          </a:prstGeom>
        </p:spPr>
        <p:txBody>
          <a:bodyPr/>
          <a:lstStyle/>
          <a:p>
            <a:r>
              <a:rPr lang="en-US"/>
              <a:t>Click icon to add picture</a:t>
            </a:r>
          </a:p>
        </p:txBody>
      </p:sp>
      <p:sp>
        <p:nvSpPr>
          <p:cNvPr id="5" name="Text Placeholder 4">
            <a:extLst>
              <a:ext uri="{FF2B5EF4-FFF2-40B4-BE49-F238E27FC236}">
                <a16:creationId xmlns:a16="http://schemas.microsoft.com/office/drawing/2014/main" id="{6B783FC5-1B16-1E47-B596-D45B758F900A}"/>
              </a:ext>
            </a:extLst>
          </p:cNvPr>
          <p:cNvSpPr>
            <a:spLocks noGrp="1"/>
          </p:cNvSpPr>
          <p:nvPr>
            <p:ph type="body" sz="quarter" idx="16" hasCustomPrompt="1"/>
          </p:nvPr>
        </p:nvSpPr>
        <p:spPr>
          <a:xfrm>
            <a:off x="4075813" y="1790700"/>
            <a:ext cx="4664869" cy="3752850"/>
          </a:xfrm>
          <a:prstGeom prst="rect">
            <a:avLst/>
          </a:prstGeom>
        </p:spPr>
        <p:txBody>
          <a:bodyPr/>
          <a:lstStyle>
            <a:lvl1pPr marL="0" indent="0">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Body copy</a:t>
            </a:r>
          </a:p>
        </p:txBody>
      </p:sp>
      <p:pic>
        <p:nvPicPr>
          <p:cNvPr id="7" name="Picture 6">
            <a:extLst>
              <a:ext uri="{FF2B5EF4-FFF2-40B4-BE49-F238E27FC236}">
                <a16:creationId xmlns:a16="http://schemas.microsoft.com/office/drawing/2014/main" id="{26050C82-BB59-6A4E-8085-14D0E40FAFCE}"/>
              </a:ext>
            </a:extLst>
          </p:cNvPr>
          <p:cNvPicPr>
            <a:picLocks noChangeAspect="1"/>
          </p:cNvPicPr>
          <p:nvPr userDrawn="1"/>
        </p:nvPicPr>
        <p:blipFill>
          <a:blip r:embed="rId2"/>
          <a:stretch>
            <a:fillRect/>
          </a:stretch>
        </p:blipFill>
        <p:spPr>
          <a:xfrm>
            <a:off x="4338282" y="0"/>
            <a:ext cx="1066800" cy="419100"/>
          </a:xfrm>
          <a:prstGeom prst="rect">
            <a:avLst/>
          </a:prstGeom>
        </p:spPr>
      </p:pic>
      <p:sp>
        <p:nvSpPr>
          <p:cNvPr id="9" name="Text Placeholder 10">
            <a:extLst>
              <a:ext uri="{FF2B5EF4-FFF2-40B4-BE49-F238E27FC236}">
                <a16:creationId xmlns:a16="http://schemas.microsoft.com/office/drawing/2014/main" id="{0A7927BE-1517-0146-8E1C-55A6A0E8B2B3}"/>
              </a:ext>
            </a:extLst>
          </p:cNvPr>
          <p:cNvSpPr>
            <a:spLocks noGrp="1"/>
          </p:cNvSpPr>
          <p:nvPr>
            <p:ph type="body" sz="quarter" idx="12" hasCustomPrompt="1"/>
          </p:nvPr>
        </p:nvSpPr>
        <p:spPr>
          <a:xfrm>
            <a:off x="4075813" y="780585"/>
            <a:ext cx="4664869" cy="672770"/>
          </a:xfrm>
          <a:prstGeom prst="rect">
            <a:avLst/>
          </a:prstGeom>
        </p:spPr>
        <p:txBody>
          <a:bodyPr/>
          <a:lstStyle>
            <a:lvl1pPr marL="0" indent="0" algn="l">
              <a:buNone/>
              <a:defRPr sz="3200" b="1">
                <a:solidFill>
                  <a:schemeClr val="tx2"/>
                </a:solidFill>
              </a:defRPr>
            </a:lvl1pPr>
          </a:lstStyle>
          <a:p>
            <a:pPr lvl="0"/>
            <a:r>
              <a:rPr lang="en-US" dirty="0"/>
              <a:t>Arial Bold 32pt Title</a:t>
            </a:r>
          </a:p>
        </p:txBody>
      </p:sp>
    </p:spTree>
    <p:extLst>
      <p:ext uri="{BB962C8B-B14F-4D97-AF65-F5344CB8AC3E}">
        <p14:creationId xmlns:p14="http://schemas.microsoft.com/office/powerpoint/2010/main" val="120184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D88994-8FC8-BF43-A102-E43813B90CBC}"/>
              </a:ext>
            </a:extLst>
          </p:cNvPr>
          <p:cNvSpPr/>
          <p:nvPr userDrawn="1"/>
        </p:nvSpPr>
        <p:spPr>
          <a:xfrm>
            <a:off x="6314688" y="5596470"/>
            <a:ext cx="2829313"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3269796" y="1449659"/>
            <a:ext cx="5500140" cy="3834075"/>
          </a:xfrm>
          <a:prstGeom prst="rect">
            <a:avLst/>
          </a:prstGeom>
        </p:spPr>
        <p:txBody>
          <a:bodyPr anchor="ctr"/>
          <a:lstStyle>
            <a:lvl1pPr marL="0" marR="0" indent="0" algn="l" defTabSz="685800" rtl="0" eaLnBrk="1" fontAlgn="auto" latinLnBrk="0" hangingPunct="1">
              <a:lnSpc>
                <a:spcPct val="100000"/>
              </a:lnSpc>
              <a:spcBef>
                <a:spcPts val="0"/>
              </a:spcBef>
              <a:spcAft>
                <a:spcPts val="0"/>
              </a:spcAft>
              <a:buClrTx/>
              <a:buSzTx/>
              <a:buFontTx/>
              <a:buNone/>
              <a:tabLst/>
              <a:defRPr sz="32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2689B"/>
                </a:solidFill>
                <a:effectLst/>
                <a:uLnTx/>
                <a:uFillTx/>
                <a:latin typeface="Arial" panose="020B0604020202020204" pitchFamily="34" charset="0"/>
                <a:ea typeface="+mn-ea"/>
                <a:cs typeface="Arial" panose="020B0604020202020204" pitchFamily="34" charset="0"/>
              </a:rPr>
              <a:t>Arial Bold 32pt Thank you</a:t>
            </a:r>
            <a:endParaRPr kumimoji="0" lang="en-US" sz="3150" b="1" i="0" u="none" strike="noStrike" kern="1200" cap="none" spc="0" normalizeH="0" baseline="0" noProof="0" dirty="0">
              <a:ln>
                <a:noFill/>
              </a:ln>
              <a:solidFill>
                <a:srgbClr val="12689B"/>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195C1045-781B-F347-8BB3-75C72851677D}"/>
              </a:ext>
            </a:extLst>
          </p:cNvPr>
          <p:cNvPicPr>
            <a:picLocks noChangeAspect="1"/>
          </p:cNvPicPr>
          <p:nvPr userDrawn="1"/>
        </p:nvPicPr>
        <p:blipFill>
          <a:blip r:embed="rId2"/>
          <a:stretch>
            <a:fillRect/>
          </a:stretch>
        </p:blipFill>
        <p:spPr>
          <a:xfrm>
            <a:off x="0" y="0"/>
            <a:ext cx="2744664" cy="6858000"/>
          </a:xfrm>
          <a:prstGeom prst="rect">
            <a:avLst/>
          </a:prstGeom>
        </p:spPr>
      </p:pic>
      <p:pic>
        <p:nvPicPr>
          <p:cNvPr id="9" name="Picture 8">
            <a:extLst>
              <a:ext uri="{FF2B5EF4-FFF2-40B4-BE49-F238E27FC236}">
                <a16:creationId xmlns:a16="http://schemas.microsoft.com/office/drawing/2014/main" id="{6C7DD00E-30E3-AE43-AF92-7A1DCD797005}"/>
              </a:ext>
            </a:extLst>
          </p:cNvPr>
          <p:cNvPicPr>
            <a:picLocks noChangeAspect="1"/>
          </p:cNvPicPr>
          <p:nvPr userDrawn="1"/>
        </p:nvPicPr>
        <p:blipFill>
          <a:blip r:embed="rId3"/>
          <a:stretch>
            <a:fillRect/>
          </a:stretch>
        </p:blipFill>
        <p:spPr>
          <a:xfrm>
            <a:off x="6314686" y="5842003"/>
            <a:ext cx="2455249" cy="703262"/>
          </a:xfrm>
          <a:prstGeom prst="rect">
            <a:avLst/>
          </a:prstGeom>
        </p:spPr>
      </p:pic>
    </p:spTree>
    <p:extLst>
      <p:ext uri="{BB962C8B-B14F-4D97-AF65-F5344CB8AC3E}">
        <p14:creationId xmlns:p14="http://schemas.microsoft.com/office/powerpoint/2010/main" val="1982523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 Contact inform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760E30-999A-CA4D-BB3D-3A598DEF6260}"/>
              </a:ext>
            </a:extLst>
          </p:cNvPr>
          <p:cNvSpPr/>
          <p:nvPr userDrawn="1"/>
        </p:nvSpPr>
        <p:spPr>
          <a:xfrm>
            <a:off x="6314688" y="5596470"/>
            <a:ext cx="2829313"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0216E7E5-EC8B-224A-89E8-8F600AB527AF}"/>
              </a:ext>
            </a:extLst>
          </p:cNvPr>
          <p:cNvSpPr>
            <a:spLocks noGrp="1"/>
          </p:cNvSpPr>
          <p:nvPr>
            <p:ph type="ctrTitle" hasCustomPrompt="1"/>
          </p:nvPr>
        </p:nvSpPr>
        <p:spPr>
          <a:xfrm>
            <a:off x="3269796" y="936702"/>
            <a:ext cx="5199834" cy="2698039"/>
          </a:xfrm>
          <a:prstGeom prst="rect">
            <a:avLst/>
          </a:prstGeom>
        </p:spPr>
        <p:txBody>
          <a:bodyPr anchor="b"/>
          <a:lstStyle>
            <a:lvl1pPr marL="0" marR="0" indent="0" algn="l" defTabSz="685800" rtl="0" eaLnBrk="1" fontAlgn="auto" latinLnBrk="0" hangingPunct="1">
              <a:lnSpc>
                <a:spcPct val="100000"/>
              </a:lnSpc>
              <a:spcBef>
                <a:spcPts val="0"/>
              </a:spcBef>
              <a:spcAft>
                <a:spcPts val="0"/>
              </a:spcAft>
              <a:buClrTx/>
              <a:buSzTx/>
              <a:buFontTx/>
              <a:buNone/>
              <a:tabLst/>
              <a:defRPr sz="24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689B"/>
                </a:solidFill>
                <a:effectLst/>
                <a:uLnTx/>
                <a:uFillTx/>
                <a:latin typeface="Arial" panose="020B0604020202020204" pitchFamily="34" charset="0"/>
                <a:ea typeface="+mn-ea"/>
                <a:cs typeface="Arial" panose="020B0604020202020204" pitchFamily="34" charset="0"/>
              </a:rPr>
              <a:t>Arial Bold 24pt Thank You Can Be Two Lines if Space is Needed Here</a:t>
            </a:r>
          </a:p>
        </p:txBody>
      </p:sp>
      <p:sp>
        <p:nvSpPr>
          <p:cNvPr id="6" name="Subtitle 2">
            <a:extLst>
              <a:ext uri="{FF2B5EF4-FFF2-40B4-BE49-F238E27FC236}">
                <a16:creationId xmlns:a16="http://schemas.microsoft.com/office/drawing/2014/main" id="{D2B2A1CE-A649-BE4E-945E-1D98D4099514}"/>
              </a:ext>
            </a:extLst>
          </p:cNvPr>
          <p:cNvSpPr>
            <a:spLocks noGrp="1"/>
          </p:cNvSpPr>
          <p:nvPr>
            <p:ph type="subTitle" idx="1" hasCustomPrompt="1"/>
          </p:nvPr>
        </p:nvSpPr>
        <p:spPr>
          <a:xfrm>
            <a:off x="3269795" y="3828096"/>
            <a:ext cx="5199833" cy="1701171"/>
          </a:xfrm>
          <a:prstGeom prst="rect">
            <a:avLst/>
          </a:prstGeom>
        </p:spPr>
        <p:txBody>
          <a:bodyPr anchor="t"/>
          <a:lstStyle>
            <a:lvl1pPr marL="0" marR="0" indent="0" algn="l" defTabSz="685800" rtl="0" eaLnBrk="1" fontAlgn="auto" latinLnBrk="0" hangingPunct="1">
              <a:lnSpc>
                <a:spcPct val="100000"/>
              </a:lnSpc>
              <a:spcBef>
                <a:spcPts val="0"/>
              </a:spcBef>
              <a:spcAft>
                <a:spcPts val="0"/>
              </a:spcAft>
              <a:buClrTx/>
              <a:buSzTx/>
              <a:buFontTx/>
              <a:buNone/>
              <a:tabLst/>
              <a:defRPr sz="16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36569"/>
                </a:solidFill>
                <a:effectLst/>
                <a:uLnTx/>
                <a:uFillTx/>
                <a:latin typeface="Arial" panose="020B0604020202020204" pitchFamily="34" charset="0"/>
                <a:ea typeface="+mn-ea"/>
                <a:cs typeface="Arial" panose="020B0604020202020204" pitchFamily="34" charset="0"/>
              </a:rPr>
              <a:t>Contact information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36569"/>
                </a:solidFill>
                <a:effectLst/>
                <a:uLnTx/>
                <a:uFillTx/>
                <a:latin typeface="Arial" panose="020B0604020202020204" pitchFamily="34" charset="0"/>
                <a:ea typeface="+mn-ea"/>
                <a:cs typeface="Arial" panose="020B0604020202020204" pitchFamily="34" charset="0"/>
              </a:rPr>
              <a:t>Second line if needed</a:t>
            </a:r>
            <a:endParaRPr kumimoji="0" lang="en-US" sz="1500" b="1" i="0" u="none" strike="noStrike" kern="1200" cap="none" spc="0" normalizeH="0" baseline="0" noProof="0" dirty="0">
              <a:ln>
                <a:noFill/>
              </a:ln>
              <a:solidFill>
                <a:srgbClr val="636569"/>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DC2EB8C5-7E13-7044-B9EA-00ACE7D13B20}"/>
              </a:ext>
            </a:extLst>
          </p:cNvPr>
          <p:cNvPicPr>
            <a:picLocks noChangeAspect="1"/>
          </p:cNvPicPr>
          <p:nvPr userDrawn="1"/>
        </p:nvPicPr>
        <p:blipFill>
          <a:blip r:embed="rId2"/>
          <a:stretch>
            <a:fillRect/>
          </a:stretch>
        </p:blipFill>
        <p:spPr>
          <a:xfrm>
            <a:off x="0" y="0"/>
            <a:ext cx="2744664" cy="6858000"/>
          </a:xfrm>
          <a:prstGeom prst="rect">
            <a:avLst/>
          </a:prstGeom>
        </p:spPr>
      </p:pic>
      <p:pic>
        <p:nvPicPr>
          <p:cNvPr id="11" name="Picture 10">
            <a:extLst>
              <a:ext uri="{FF2B5EF4-FFF2-40B4-BE49-F238E27FC236}">
                <a16:creationId xmlns:a16="http://schemas.microsoft.com/office/drawing/2014/main" id="{3D26A545-7FE8-404B-93AD-B5AD29A57F36}"/>
              </a:ext>
            </a:extLst>
          </p:cNvPr>
          <p:cNvPicPr>
            <a:picLocks noChangeAspect="1"/>
          </p:cNvPicPr>
          <p:nvPr userDrawn="1"/>
        </p:nvPicPr>
        <p:blipFill>
          <a:blip r:embed="rId3"/>
          <a:stretch>
            <a:fillRect/>
          </a:stretch>
        </p:blipFill>
        <p:spPr>
          <a:xfrm>
            <a:off x="6314686" y="5842003"/>
            <a:ext cx="2455249" cy="703262"/>
          </a:xfrm>
          <a:prstGeom prst="rect">
            <a:avLst/>
          </a:prstGeom>
        </p:spPr>
      </p:pic>
    </p:spTree>
    <p:extLst>
      <p:ext uri="{BB962C8B-B14F-4D97-AF65-F5344CB8AC3E}">
        <p14:creationId xmlns:p14="http://schemas.microsoft.com/office/powerpoint/2010/main" val="242865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g100579ab9f3_0_27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100579ab9f3_0_27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g100579ab9f3_0_27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4192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Short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C7049-9E85-6D47-8947-FB81F614D76A}"/>
              </a:ext>
            </a:extLst>
          </p:cNvPr>
          <p:cNvSpPr/>
          <p:nvPr userDrawn="1"/>
        </p:nvSpPr>
        <p:spPr>
          <a:xfrm>
            <a:off x="6314688" y="5596470"/>
            <a:ext cx="2829313"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3144293" y="932329"/>
            <a:ext cx="5199834" cy="2568388"/>
          </a:xfrm>
          <a:prstGeom prst="rect">
            <a:avLst/>
          </a:prstGeom>
        </p:spPr>
        <p:txBody>
          <a:bodyPr anchor="b"/>
          <a:lstStyle>
            <a:lvl1pPr algn="l">
              <a:defRPr sz="2600" b="1">
                <a:solidFill>
                  <a:schemeClr val="accent1"/>
                </a:solidFill>
              </a:defRPr>
            </a:lvl1pPr>
          </a:lstStyle>
          <a:p>
            <a:r>
              <a:rPr lang="en-US" dirty="0"/>
              <a:t>Arial Bold 26pt Title</a:t>
            </a:r>
            <a:br>
              <a:rPr lang="en-US" dirty="0"/>
            </a:br>
            <a:r>
              <a:rPr lang="en-US" dirty="0"/>
              <a:t>Two lines</a:t>
            </a:r>
          </a:p>
        </p:txBody>
      </p:sp>
      <p:sp>
        <p:nvSpPr>
          <p:cNvPr id="3" name="Subtitle 2">
            <a:extLst>
              <a:ext uri="{FF2B5EF4-FFF2-40B4-BE49-F238E27FC236}">
                <a16:creationId xmlns:a16="http://schemas.microsoft.com/office/drawing/2014/main" id="{A38C6541-C4A5-0F4E-B98F-CDF4FAE065A6}"/>
              </a:ext>
            </a:extLst>
          </p:cNvPr>
          <p:cNvSpPr>
            <a:spLocks noGrp="1"/>
          </p:cNvSpPr>
          <p:nvPr>
            <p:ph type="subTitle" idx="1" hasCustomPrompt="1"/>
          </p:nvPr>
        </p:nvSpPr>
        <p:spPr>
          <a:xfrm>
            <a:off x="3126363" y="3682869"/>
            <a:ext cx="5199833" cy="583884"/>
          </a:xfrm>
          <a:prstGeom prst="rect">
            <a:avLst/>
          </a:prstGeom>
        </p:spPr>
        <p:txBody>
          <a:bodyPr anchor="t"/>
          <a:lstStyle>
            <a:lvl1pPr marL="0" indent="0" algn="l">
              <a:lnSpc>
                <a:spcPct val="100000"/>
              </a:lnSpc>
              <a:buNone/>
              <a:defRPr sz="20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 TITLE ARIAL BOLD UPPERCASE</a:t>
            </a:r>
          </a:p>
        </p:txBody>
      </p:sp>
      <p:sp>
        <p:nvSpPr>
          <p:cNvPr id="14" name="Text Placeholder 13">
            <a:extLst>
              <a:ext uri="{FF2B5EF4-FFF2-40B4-BE49-F238E27FC236}">
                <a16:creationId xmlns:a16="http://schemas.microsoft.com/office/drawing/2014/main" id="{13369D8A-0780-064F-916B-8C1A23055899}"/>
              </a:ext>
            </a:extLst>
          </p:cNvPr>
          <p:cNvSpPr>
            <a:spLocks noGrp="1"/>
          </p:cNvSpPr>
          <p:nvPr>
            <p:ph type="body" sz="quarter" idx="10" hasCustomPrompt="1"/>
          </p:nvPr>
        </p:nvSpPr>
        <p:spPr>
          <a:xfrm>
            <a:off x="3113610" y="5897710"/>
            <a:ext cx="2593794" cy="554359"/>
          </a:xfrm>
          <a:prstGeom prst="rect">
            <a:avLst/>
          </a:prstGeom>
        </p:spPr>
        <p:txBody>
          <a:bodyPr anchor="ctr"/>
          <a:lstStyle>
            <a:lvl1pPr marL="0" indent="0">
              <a:buNone/>
              <a:defRPr sz="16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Date Here</a:t>
            </a:r>
          </a:p>
        </p:txBody>
      </p:sp>
      <p:pic>
        <p:nvPicPr>
          <p:cNvPr id="9" name="Picture 8">
            <a:extLst>
              <a:ext uri="{FF2B5EF4-FFF2-40B4-BE49-F238E27FC236}">
                <a16:creationId xmlns:a16="http://schemas.microsoft.com/office/drawing/2014/main" id="{7F8421BA-135D-0C48-9235-A3DA8B3F6261}"/>
              </a:ext>
            </a:extLst>
          </p:cNvPr>
          <p:cNvPicPr>
            <a:picLocks noChangeAspect="1"/>
          </p:cNvPicPr>
          <p:nvPr userDrawn="1"/>
        </p:nvPicPr>
        <p:blipFill>
          <a:blip r:embed="rId2"/>
          <a:stretch>
            <a:fillRect/>
          </a:stretch>
        </p:blipFill>
        <p:spPr>
          <a:xfrm>
            <a:off x="0" y="0"/>
            <a:ext cx="2744664" cy="6858000"/>
          </a:xfrm>
          <a:prstGeom prst="rect">
            <a:avLst/>
          </a:prstGeom>
        </p:spPr>
      </p:pic>
      <p:pic>
        <p:nvPicPr>
          <p:cNvPr id="13" name="Picture 12">
            <a:extLst>
              <a:ext uri="{FF2B5EF4-FFF2-40B4-BE49-F238E27FC236}">
                <a16:creationId xmlns:a16="http://schemas.microsoft.com/office/drawing/2014/main" id="{CE3C9399-C646-EE4F-9BEF-69ED97510AC1}"/>
              </a:ext>
            </a:extLst>
          </p:cNvPr>
          <p:cNvPicPr>
            <a:picLocks noChangeAspect="1"/>
          </p:cNvPicPr>
          <p:nvPr userDrawn="1"/>
        </p:nvPicPr>
        <p:blipFill>
          <a:blip r:embed="rId3"/>
          <a:stretch>
            <a:fillRect/>
          </a:stretch>
        </p:blipFill>
        <p:spPr>
          <a:xfrm>
            <a:off x="6314686" y="5842003"/>
            <a:ext cx="2455249" cy="703262"/>
          </a:xfrm>
          <a:prstGeom prst="rect">
            <a:avLst/>
          </a:prstGeom>
        </p:spPr>
      </p:pic>
    </p:spTree>
    <p:extLst>
      <p:ext uri="{BB962C8B-B14F-4D97-AF65-F5344CB8AC3E}">
        <p14:creationId xmlns:p14="http://schemas.microsoft.com/office/powerpoint/2010/main" val="933850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2"/>
        <p:cNvGrpSpPr/>
        <p:nvPr/>
      </p:nvGrpSpPr>
      <p:grpSpPr>
        <a:xfrm>
          <a:off x="0" y="0"/>
          <a:ext cx="0" cy="0"/>
          <a:chOff x="0" y="0"/>
          <a:chExt cx="0" cy="0"/>
        </a:xfrm>
      </p:grpSpPr>
      <p:sp>
        <p:nvSpPr>
          <p:cNvPr id="53" name="Google Shape;53;g100579ab9f3_0_30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059363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67"/>
        <p:cNvGrpSpPr/>
        <p:nvPr/>
      </p:nvGrpSpPr>
      <p:grpSpPr>
        <a:xfrm>
          <a:off x="0" y="0"/>
          <a:ext cx="0" cy="0"/>
          <a:chOff x="0" y="0"/>
          <a:chExt cx="0" cy="0"/>
        </a:xfrm>
      </p:grpSpPr>
      <p:sp>
        <p:nvSpPr>
          <p:cNvPr id="68" name="Google Shape;68;g100579ab9f3_0_317"/>
          <p:cNvSpPr txBox="1">
            <a:spLocks noGrp="1"/>
          </p:cNvSpPr>
          <p:nvPr>
            <p:ph type="title"/>
          </p:nvPr>
        </p:nvSpPr>
        <p:spPr>
          <a:xfrm>
            <a:off x="355600" y="322263"/>
            <a:ext cx="8229600" cy="914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9" name="Google Shape;69;g100579ab9f3_0_317"/>
          <p:cNvSpPr txBox="1">
            <a:spLocks noGrp="1"/>
          </p:cNvSpPr>
          <p:nvPr>
            <p:ph type="body" idx="1"/>
          </p:nvPr>
        </p:nvSpPr>
        <p:spPr>
          <a:xfrm>
            <a:off x="355600" y="1482725"/>
            <a:ext cx="4038600" cy="4251300"/>
          </a:xfrm>
          <a:prstGeom prst="rect">
            <a:avLst/>
          </a:prstGeom>
          <a:noFill/>
          <a:ln>
            <a:noFill/>
          </a:ln>
        </p:spPr>
        <p:txBody>
          <a:bodyPr spcFirstLastPara="1" wrap="square" lIns="91425" tIns="45700" rIns="91425" bIns="45700" anchor="t" anchorCtr="0">
            <a:noAutofit/>
          </a:bodyPr>
          <a:lstStyle>
            <a:lvl1pPr marL="457200" lvl="0" indent="-342900" algn="l" rtl="0">
              <a:lnSpc>
                <a:spcPct val="112000"/>
              </a:lnSpc>
              <a:spcBef>
                <a:spcPts val="1200"/>
              </a:spcBef>
              <a:spcAft>
                <a:spcPts val="0"/>
              </a:spcAft>
              <a:buClr>
                <a:schemeClr val="dk1"/>
              </a:buClr>
              <a:buSzPts val="1800"/>
              <a:buChar char="●"/>
              <a:defRPr/>
            </a:lvl1pPr>
            <a:lvl2pPr marL="914400" lvl="1" indent="-342900" algn="l" rtl="0">
              <a:lnSpc>
                <a:spcPct val="112000"/>
              </a:lnSpc>
              <a:spcBef>
                <a:spcPts val="1600"/>
              </a:spcBef>
              <a:spcAft>
                <a:spcPts val="0"/>
              </a:spcAft>
              <a:buClr>
                <a:schemeClr val="dk1"/>
              </a:buClr>
              <a:buSzPts val="1800"/>
              <a:buChar char="○"/>
              <a:defRPr/>
            </a:lvl2pPr>
            <a:lvl3pPr marL="1371600" lvl="2" indent="-342900" algn="l" rtl="0">
              <a:lnSpc>
                <a:spcPct val="112000"/>
              </a:lnSpc>
              <a:spcBef>
                <a:spcPts val="1600"/>
              </a:spcBef>
              <a:spcAft>
                <a:spcPts val="0"/>
              </a:spcAft>
              <a:buClr>
                <a:schemeClr val="dk1"/>
              </a:buClr>
              <a:buSzPts val="1800"/>
              <a:buChar char="■"/>
              <a:defRPr/>
            </a:lvl3pPr>
            <a:lvl4pPr marL="1828800" lvl="3" indent="-342900" algn="l" rtl="0">
              <a:lnSpc>
                <a:spcPct val="115000"/>
              </a:lnSpc>
              <a:spcBef>
                <a:spcPts val="1600"/>
              </a:spcBef>
              <a:spcAft>
                <a:spcPts val="0"/>
              </a:spcAft>
              <a:buClr>
                <a:schemeClr val="dk1"/>
              </a:buClr>
              <a:buSzPts val="1800"/>
              <a:buChar char="●"/>
              <a:defRPr/>
            </a:lvl4pPr>
            <a:lvl5pPr marL="2286000" lvl="4" indent="-342900" algn="l" rtl="0">
              <a:lnSpc>
                <a:spcPct val="115000"/>
              </a:lnSpc>
              <a:spcBef>
                <a:spcPts val="1600"/>
              </a:spcBef>
              <a:spcAft>
                <a:spcPts val="0"/>
              </a:spcAft>
              <a:buClr>
                <a:schemeClr val="dk1"/>
              </a:buClr>
              <a:buSzPts val="1800"/>
              <a:buChar char="○"/>
              <a:defRPr/>
            </a:lvl5pPr>
            <a:lvl6pPr marL="2743200" lvl="5" indent="-342900" algn="l" rtl="0">
              <a:lnSpc>
                <a:spcPct val="115000"/>
              </a:lnSpc>
              <a:spcBef>
                <a:spcPts val="1600"/>
              </a:spcBef>
              <a:spcAft>
                <a:spcPts val="0"/>
              </a:spcAft>
              <a:buClr>
                <a:schemeClr val="dk1"/>
              </a:buClr>
              <a:buSzPts val="1800"/>
              <a:buChar char="■"/>
              <a:defRPr/>
            </a:lvl6pPr>
            <a:lvl7pPr marL="3200400" lvl="6" indent="-342900" algn="l" rtl="0">
              <a:lnSpc>
                <a:spcPct val="115000"/>
              </a:lnSpc>
              <a:spcBef>
                <a:spcPts val="1600"/>
              </a:spcBef>
              <a:spcAft>
                <a:spcPts val="0"/>
              </a:spcAft>
              <a:buClr>
                <a:schemeClr val="dk1"/>
              </a:buClr>
              <a:buSzPts val="1800"/>
              <a:buChar char="●"/>
              <a:defRPr/>
            </a:lvl7pPr>
            <a:lvl8pPr marL="3657600" lvl="7" indent="-342900" algn="l" rtl="0">
              <a:lnSpc>
                <a:spcPct val="115000"/>
              </a:lnSpc>
              <a:spcBef>
                <a:spcPts val="1600"/>
              </a:spcBef>
              <a:spcAft>
                <a:spcPts val="0"/>
              </a:spcAft>
              <a:buClr>
                <a:schemeClr val="dk1"/>
              </a:buClr>
              <a:buSzPts val="1800"/>
              <a:buChar char="○"/>
              <a:defRPr/>
            </a:lvl8pPr>
            <a:lvl9pPr marL="4114800" lvl="8" indent="-342900" algn="l" rtl="0">
              <a:lnSpc>
                <a:spcPct val="115000"/>
              </a:lnSpc>
              <a:spcBef>
                <a:spcPts val="1600"/>
              </a:spcBef>
              <a:spcAft>
                <a:spcPts val="1600"/>
              </a:spcAft>
              <a:buClr>
                <a:schemeClr val="dk1"/>
              </a:buClr>
              <a:buSzPts val="1800"/>
              <a:buChar char="■"/>
              <a:defRPr/>
            </a:lvl9pPr>
          </a:lstStyle>
          <a:p>
            <a:endParaRPr/>
          </a:p>
        </p:txBody>
      </p:sp>
      <p:sp>
        <p:nvSpPr>
          <p:cNvPr id="70" name="Google Shape;70;g100579ab9f3_0_317"/>
          <p:cNvSpPr txBox="1">
            <a:spLocks noGrp="1"/>
          </p:cNvSpPr>
          <p:nvPr>
            <p:ph type="body" idx="2"/>
          </p:nvPr>
        </p:nvSpPr>
        <p:spPr>
          <a:xfrm>
            <a:off x="4546600" y="1482725"/>
            <a:ext cx="4038600" cy="4251300"/>
          </a:xfrm>
          <a:prstGeom prst="rect">
            <a:avLst/>
          </a:prstGeom>
          <a:noFill/>
          <a:ln>
            <a:noFill/>
          </a:ln>
        </p:spPr>
        <p:txBody>
          <a:bodyPr spcFirstLastPara="1" wrap="square" lIns="91425" tIns="45700" rIns="91425" bIns="45700" anchor="t" anchorCtr="0">
            <a:noAutofit/>
          </a:bodyPr>
          <a:lstStyle>
            <a:lvl1pPr marL="457200" lvl="0" indent="-342900" algn="l" rtl="0">
              <a:lnSpc>
                <a:spcPct val="112000"/>
              </a:lnSpc>
              <a:spcBef>
                <a:spcPts val="1200"/>
              </a:spcBef>
              <a:spcAft>
                <a:spcPts val="0"/>
              </a:spcAft>
              <a:buClr>
                <a:schemeClr val="dk1"/>
              </a:buClr>
              <a:buSzPts val="1800"/>
              <a:buChar char="●"/>
              <a:defRPr/>
            </a:lvl1pPr>
            <a:lvl2pPr marL="914400" lvl="1" indent="-342900" algn="l" rtl="0">
              <a:lnSpc>
                <a:spcPct val="112000"/>
              </a:lnSpc>
              <a:spcBef>
                <a:spcPts val="1600"/>
              </a:spcBef>
              <a:spcAft>
                <a:spcPts val="0"/>
              </a:spcAft>
              <a:buClr>
                <a:schemeClr val="dk1"/>
              </a:buClr>
              <a:buSzPts val="1800"/>
              <a:buChar char="○"/>
              <a:defRPr/>
            </a:lvl2pPr>
            <a:lvl3pPr marL="1371600" lvl="2" indent="-342900" algn="l" rtl="0">
              <a:lnSpc>
                <a:spcPct val="112000"/>
              </a:lnSpc>
              <a:spcBef>
                <a:spcPts val="1600"/>
              </a:spcBef>
              <a:spcAft>
                <a:spcPts val="0"/>
              </a:spcAft>
              <a:buClr>
                <a:schemeClr val="dk1"/>
              </a:buClr>
              <a:buSzPts val="1800"/>
              <a:buChar char="■"/>
              <a:defRPr/>
            </a:lvl3pPr>
            <a:lvl4pPr marL="1828800" lvl="3" indent="-342900" algn="l" rtl="0">
              <a:lnSpc>
                <a:spcPct val="115000"/>
              </a:lnSpc>
              <a:spcBef>
                <a:spcPts val="1600"/>
              </a:spcBef>
              <a:spcAft>
                <a:spcPts val="0"/>
              </a:spcAft>
              <a:buClr>
                <a:schemeClr val="dk1"/>
              </a:buClr>
              <a:buSzPts val="1800"/>
              <a:buChar char="●"/>
              <a:defRPr/>
            </a:lvl4pPr>
            <a:lvl5pPr marL="2286000" lvl="4" indent="-342900" algn="l" rtl="0">
              <a:lnSpc>
                <a:spcPct val="115000"/>
              </a:lnSpc>
              <a:spcBef>
                <a:spcPts val="1600"/>
              </a:spcBef>
              <a:spcAft>
                <a:spcPts val="0"/>
              </a:spcAft>
              <a:buClr>
                <a:schemeClr val="dk1"/>
              </a:buClr>
              <a:buSzPts val="1800"/>
              <a:buChar char="○"/>
              <a:defRPr/>
            </a:lvl5pPr>
            <a:lvl6pPr marL="2743200" lvl="5" indent="-342900" algn="l" rtl="0">
              <a:lnSpc>
                <a:spcPct val="115000"/>
              </a:lnSpc>
              <a:spcBef>
                <a:spcPts val="1600"/>
              </a:spcBef>
              <a:spcAft>
                <a:spcPts val="0"/>
              </a:spcAft>
              <a:buClr>
                <a:schemeClr val="dk1"/>
              </a:buClr>
              <a:buSzPts val="1800"/>
              <a:buChar char="■"/>
              <a:defRPr/>
            </a:lvl6pPr>
            <a:lvl7pPr marL="3200400" lvl="6" indent="-342900" algn="l" rtl="0">
              <a:lnSpc>
                <a:spcPct val="115000"/>
              </a:lnSpc>
              <a:spcBef>
                <a:spcPts val="1600"/>
              </a:spcBef>
              <a:spcAft>
                <a:spcPts val="0"/>
              </a:spcAft>
              <a:buClr>
                <a:schemeClr val="dk1"/>
              </a:buClr>
              <a:buSzPts val="1800"/>
              <a:buChar char="●"/>
              <a:defRPr/>
            </a:lvl7pPr>
            <a:lvl8pPr marL="3657600" lvl="7" indent="-342900" algn="l" rtl="0">
              <a:lnSpc>
                <a:spcPct val="115000"/>
              </a:lnSpc>
              <a:spcBef>
                <a:spcPts val="1600"/>
              </a:spcBef>
              <a:spcAft>
                <a:spcPts val="0"/>
              </a:spcAft>
              <a:buClr>
                <a:schemeClr val="dk1"/>
              </a:buClr>
              <a:buSzPts val="1800"/>
              <a:buChar char="○"/>
              <a:defRPr/>
            </a:lvl8pPr>
            <a:lvl9pPr marL="4114800" lvl="8" indent="-342900" algn="l" rtl="0">
              <a:lnSpc>
                <a:spcPct val="115000"/>
              </a:lnSpc>
              <a:spcBef>
                <a:spcPts val="1600"/>
              </a:spcBef>
              <a:spcAft>
                <a:spcPts val="1600"/>
              </a:spcAft>
              <a:buClr>
                <a:schemeClr val="dk1"/>
              </a:buClr>
              <a:buSzPts val="1800"/>
              <a:buChar char="■"/>
              <a:defRPr/>
            </a:lvl9pPr>
          </a:lstStyle>
          <a:p>
            <a:endParaRPr/>
          </a:p>
        </p:txBody>
      </p:sp>
      <p:sp>
        <p:nvSpPr>
          <p:cNvPr id="71" name="Google Shape;71;g100579ab9f3_0_317"/>
          <p:cNvSpPr txBox="1">
            <a:spLocks noGrp="1"/>
          </p:cNvSpPr>
          <p:nvPr>
            <p:ph type="sldNum" idx="12"/>
          </p:nvPr>
        </p:nvSpPr>
        <p:spPr>
          <a:xfrm>
            <a:off x="8256588" y="6116638"/>
            <a:ext cx="5397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val="251358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g100579ab9f3_0_295"/>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g100579ab9f3_0_29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14693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g100579ab9f3_0_27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g100579ab9f3_0_27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94999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g100579ab9f3_0_27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g100579ab9f3_0_27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g100579ab9f3_0_27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g100579ab9f3_0_27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1277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24376085-60ED-9A4C-9675-FED052766FB5}"/>
              </a:ext>
            </a:extLst>
          </p:cNvPr>
          <p:cNvSpPr>
            <a:spLocks noGrp="1"/>
          </p:cNvSpPr>
          <p:nvPr>
            <p:ph type="body" sz="quarter" idx="15" hasCustomPrompt="1"/>
          </p:nvPr>
        </p:nvSpPr>
        <p:spPr>
          <a:xfrm>
            <a:off x="421482" y="2497873"/>
            <a:ext cx="8371285" cy="2698595"/>
          </a:xfrm>
          <a:prstGeom prst="rect">
            <a:avLst/>
          </a:prstGeom>
        </p:spPr>
        <p:txBody>
          <a:bodyPr anchor="ctr"/>
          <a:lstStyle>
            <a:lvl1pPr marL="0" indent="0" algn="ctr">
              <a:buNone/>
              <a:defRPr sz="3600" b="1">
                <a:solidFill>
                  <a:schemeClr val="tx2"/>
                </a:solidFill>
              </a:defRPr>
            </a:lvl1pPr>
          </a:lstStyle>
          <a:p>
            <a:pPr lvl="0"/>
            <a:r>
              <a:rPr lang="en-US" dirty="0"/>
              <a:t>Arial Bold 36pt Title</a:t>
            </a:r>
          </a:p>
        </p:txBody>
      </p:sp>
      <p:sp>
        <p:nvSpPr>
          <p:cNvPr id="4" name="Rectangle 3">
            <a:extLst>
              <a:ext uri="{FF2B5EF4-FFF2-40B4-BE49-F238E27FC236}">
                <a16:creationId xmlns:a16="http://schemas.microsoft.com/office/drawing/2014/main" id="{844811AC-3383-7D4B-9AD0-CEB1CDED1B02}"/>
              </a:ext>
            </a:extLst>
          </p:cNvPr>
          <p:cNvSpPr/>
          <p:nvPr userDrawn="1"/>
        </p:nvSpPr>
        <p:spPr>
          <a:xfrm>
            <a:off x="6314688" y="5596470"/>
            <a:ext cx="2829313"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3AEDB9BC-9805-0E44-ACB0-61B9DAF7C5A4}"/>
              </a:ext>
            </a:extLst>
          </p:cNvPr>
          <p:cNvPicPr>
            <a:picLocks noChangeAspect="1"/>
          </p:cNvPicPr>
          <p:nvPr userDrawn="1"/>
        </p:nvPicPr>
        <p:blipFill>
          <a:blip r:embed="rId2"/>
          <a:stretch>
            <a:fillRect/>
          </a:stretch>
        </p:blipFill>
        <p:spPr>
          <a:xfrm>
            <a:off x="1752601" y="1"/>
            <a:ext cx="5469465" cy="2028368"/>
          </a:xfrm>
          <a:prstGeom prst="rect">
            <a:avLst/>
          </a:prstGeom>
        </p:spPr>
      </p:pic>
    </p:spTree>
    <p:extLst>
      <p:ext uri="{BB962C8B-B14F-4D97-AF65-F5344CB8AC3E}">
        <p14:creationId xmlns:p14="http://schemas.microsoft.com/office/powerpoint/2010/main" val="422176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ullets">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C024580C-E0EF-AE44-9E9F-FD1D4AFF92BA}"/>
              </a:ext>
            </a:extLst>
          </p:cNvPr>
          <p:cNvSpPr>
            <a:spLocks noGrp="1"/>
          </p:cNvSpPr>
          <p:nvPr>
            <p:ph type="body" sz="quarter" idx="12" hasCustomPrompt="1"/>
          </p:nvPr>
        </p:nvSpPr>
        <p:spPr>
          <a:xfrm>
            <a:off x="996883" y="1583004"/>
            <a:ext cx="7518797" cy="674688"/>
          </a:xfrm>
          <a:prstGeom prst="rect">
            <a:avLst/>
          </a:prstGeom>
        </p:spPr>
        <p:txBody>
          <a:bodyPr/>
          <a:lstStyle>
            <a:lvl1pPr marL="0" indent="0">
              <a:buNone/>
              <a:defRPr sz="3200" b="1">
                <a:solidFill>
                  <a:schemeClr val="tx2"/>
                </a:solidFill>
              </a:defRPr>
            </a:lvl1pPr>
          </a:lstStyle>
          <a:p>
            <a:pPr lvl="0"/>
            <a:r>
              <a:rPr lang="en-US" dirty="0"/>
              <a:t>Arial Bold 32pt Title</a:t>
            </a:r>
          </a:p>
        </p:txBody>
      </p:sp>
      <p:pic>
        <p:nvPicPr>
          <p:cNvPr id="8" name="Picture 7">
            <a:extLst>
              <a:ext uri="{FF2B5EF4-FFF2-40B4-BE49-F238E27FC236}">
                <a16:creationId xmlns:a16="http://schemas.microsoft.com/office/drawing/2014/main" id="{7A7F31B4-AE9B-0044-9703-540F195CBD60}"/>
              </a:ext>
            </a:extLst>
          </p:cNvPr>
          <p:cNvPicPr>
            <a:picLocks noChangeAspect="1"/>
          </p:cNvPicPr>
          <p:nvPr userDrawn="1"/>
        </p:nvPicPr>
        <p:blipFill>
          <a:blip r:embed="rId2"/>
          <a:stretch>
            <a:fillRect/>
          </a:stretch>
        </p:blipFill>
        <p:spPr>
          <a:xfrm>
            <a:off x="0" y="324241"/>
            <a:ext cx="390525" cy="1114425"/>
          </a:xfrm>
          <a:prstGeom prst="rect">
            <a:avLst/>
          </a:prstGeom>
        </p:spPr>
      </p:pic>
      <p:sp>
        <p:nvSpPr>
          <p:cNvPr id="9" name="Text Placeholder 10">
            <a:extLst>
              <a:ext uri="{FF2B5EF4-FFF2-40B4-BE49-F238E27FC236}">
                <a16:creationId xmlns:a16="http://schemas.microsoft.com/office/drawing/2014/main" id="{B5BDB463-FF73-D842-AAEC-1D20166B1470}"/>
              </a:ext>
            </a:extLst>
          </p:cNvPr>
          <p:cNvSpPr>
            <a:spLocks noGrp="1"/>
          </p:cNvSpPr>
          <p:nvPr>
            <p:ph type="body" sz="quarter" idx="13" hasCustomPrompt="1"/>
          </p:nvPr>
        </p:nvSpPr>
        <p:spPr>
          <a:xfrm>
            <a:off x="996883" y="709438"/>
            <a:ext cx="7518797" cy="674688"/>
          </a:xfrm>
          <a:prstGeom prst="rect">
            <a:avLst/>
          </a:prstGeom>
        </p:spPr>
        <p:txBody>
          <a:bodyPr/>
          <a:lstStyle>
            <a:lvl1pPr marL="0" indent="0">
              <a:buNone/>
              <a:defRPr sz="2200" b="1">
                <a:solidFill>
                  <a:schemeClr val="accent1"/>
                </a:solidFill>
              </a:defRPr>
            </a:lvl1pPr>
          </a:lstStyle>
          <a:p>
            <a:pPr lvl="0"/>
            <a:r>
              <a:rPr lang="en-US" dirty="0"/>
              <a:t>Arial Bold 22pt Title</a:t>
            </a:r>
          </a:p>
        </p:txBody>
      </p:sp>
      <p:sp>
        <p:nvSpPr>
          <p:cNvPr id="13" name="Text Placeholder 3">
            <a:extLst>
              <a:ext uri="{FF2B5EF4-FFF2-40B4-BE49-F238E27FC236}">
                <a16:creationId xmlns:a16="http://schemas.microsoft.com/office/drawing/2014/main" id="{FFB1FA5F-ECEE-9E47-93AC-9A175AC779E1}"/>
              </a:ext>
            </a:extLst>
          </p:cNvPr>
          <p:cNvSpPr>
            <a:spLocks noGrp="1"/>
          </p:cNvSpPr>
          <p:nvPr>
            <p:ph type="body" sz="quarter" idx="14" hasCustomPrompt="1"/>
          </p:nvPr>
        </p:nvSpPr>
        <p:spPr>
          <a:xfrm>
            <a:off x="996883" y="3030071"/>
            <a:ext cx="7518400" cy="3136420"/>
          </a:xfrm>
          <a:prstGeom prst="rect">
            <a:avLst/>
          </a:prstGeom>
        </p:spPr>
        <p:txBody>
          <a:bodyPr/>
          <a:lstStyle>
            <a:lvl1pPr marL="412750" marR="0" indent="-412750" algn="l" defTabSz="685800" rtl="0" eaLnBrk="1" fontAlgn="auto" latinLnBrk="0" hangingPunct="1">
              <a:lnSpc>
                <a:spcPct val="100000"/>
              </a:lnSpc>
              <a:spcBef>
                <a:spcPts val="1000"/>
              </a:spcBef>
              <a:spcAft>
                <a:spcPts val="0"/>
              </a:spcAft>
              <a:buClr>
                <a:schemeClr val="accent1"/>
              </a:buClr>
              <a:buSzPct val="120000"/>
              <a:buFont typeface="Arial" panose="020B0604020202020204" pitchFamily="34" charset="0"/>
              <a:buChar char="•"/>
              <a:tabLst/>
              <a:defRPr sz="2400"/>
            </a:lvl1pPr>
          </a:lstStyle>
          <a:p>
            <a:pPr lvl="0"/>
            <a:r>
              <a:rPr lang="en-US" dirty="0"/>
              <a:t>Bullet Arial 24pt</a:t>
            </a:r>
          </a:p>
          <a:p>
            <a:pPr marL="412750" marR="0" lvl="0" indent="-412750" algn="l" defTabSz="685800" rtl="0" eaLnBrk="1" fontAlgn="auto" latinLnBrk="0" hangingPunct="1">
              <a:lnSpc>
                <a:spcPct val="100000"/>
              </a:lnSpc>
              <a:spcBef>
                <a:spcPts val="1000"/>
              </a:spcBef>
              <a:spcAft>
                <a:spcPts val="0"/>
              </a:spcAft>
              <a:buClr>
                <a:schemeClr val="accent1"/>
              </a:buClr>
              <a:buSzPct val="120000"/>
              <a:buFont typeface="Arial" panose="020B0604020202020204" pitchFamily="34" charset="0"/>
              <a:buChar char="•"/>
              <a:tabLst/>
              <a:defRPr/>
            </a:pPr>
            <a:r>
              <a:rPr lang="en-US" dirty="0"/>
              <a:t>Bullet Arial 24pt</a:t>
            </a:r>
          </a:p>
          <a:p>
            <a:pPr marL="412750" marR="0" lvl="0" indent="-412750" algn="l" defTabSz="685800" rtl="0" eaLnBrk="1" fontAlgn="auto" latinLnBrk="0" hangingPunct="1">
              <a:lnSpc>
                <a:spcPct val="100000"/>
              </a:lnSpc>
              <a:spcBef>
                <a:spcPts val="1000"/>
              </a:spcBef>
              <a:spcAft>
                <a:spcPts val="0"/>
              </a:spcAft>
              <a:buClr>
                <a:schemeClr val="accent1"/>
              </a:buClr>
              <a:buSzPct val="120000"/>
              <a:buFont typeface="Arial" panose="020B0604020202020204" pitchFamily="34" charset="0"/>
              <a:buChar char="•"/>
              <a:tabLst/>
              <a:defRPr/>
            </a:pPr>
            <a:r>
              <a:rPr lang="en-US" dirty="0"/>
              <a:t>Bullet Arial 24pt</a:t>
            </a:r>
          </a:p>
          <a:p>
            <a:pPr marL="412750" marR="0" lvl="0" indent="-412750" algn="l" defTabSz="685800" rtl="0" eaLnBrk="1" fontAlgn="auto" latinLnBrk="0" hangingPunct="1">
              <a:lnSpc>
                <a:spcPct val="100000"/>
              </a:lnSpc>
              <a:spcBef>
                <a:spcPts val="1000"/>
              </a:spcBef>
              <a:spcAft>
                <a:spcPts val="0"/>
              </a:spcAft>
              <a:buClr>
                <a:schemeClr val="accent1"/>
              </a:buClr>
              <a:buSzPct val="120000"/>
              <a:buFont typeface="Arial" panose="020B0604020202020204" pitchFamily="34" charset="0"/>
              <a:buChar char="•"/>
              <a:tabLst/>
              <a:defRPr/>
            </a:pPr>
            <a:r>
              <a:rPr lang="en-US" dirty="0"/>
              <a:t>Bullet Arial 24pt</a:t>
            </a:r>
          </a:p>
          <a:p>
            <a:pPr marL="412750" marR="0" lvl="0" indent="-412750" algn="l" defTabSz="685800" rtl="0" eaLnBrk="1" fontAlgn="auto" latinLnBrk="0" hangingPunct="1">
              <a:lnSpc>
                <a:spcPct val="100000"/>
              </a:lnSpc>
              <a:spcBef>
                <a:spcPts val="1000"/>
              </a:spcBef>
              <a:spcAft>
                <a:spcPts val="0"/>
              </a:spcAft>
              <a:buClr>
                <a:schemeClr val="accent1"/>
              </a:buClr>
              <a:buSzPct val="120000"/>
              <a:buFont typeface="Arial" panose="020B0604020202020204" pitchFamily="34" charset="0"/>
              <a:buChar char="•"/>
              <a:tabLst/>
              <a:defRPr/>
            </a:pPr>
            <a:endParaRPr lang="en-US" dirty="0"/>
          </a:p>
          <a:p>
            <a:pPr marL="412750" marR="0" lvl="0" indent="-412750" algn="l" defTabSz="685800" rtl="0" eaLnBrk="1" fontAlgn="auto" latinLnBrk="0" hangingPunct="1">
              <a:lnSpc>
                <a:spcPct val="100000"/>
              </a:lnSpc>
              <a:spcBef>
                <a:spcPts val="1000"/>
              </a:spcBef>
              <a:spcAft>
                <a:spcPts val="0"/>
              </a:spcAft>
              <a:buClr>
                <a:schemeClr val="accent1"/>
              </a:buClr>
              <a:buSzPct val="120000"/>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174823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43BB0DF8-3E0D-5042-957F-5388F78FC0F7}"/>
              </a:ext>
            </a:extLst>
          </p:cNvPr>
          <p:cNvSpPr>
            <a:spLocks noGrp="1"/>
          </p:cNvSpPr>
          <p:nvPr>
            <p:ph type="body" sz="quarter" idx="12" hasCustomPrompt="1"/>
          </p:nvPr>
        </p:nvSpPr>
        <p:spPr>
          <a:xfrm>
            <a:off x="996553" y="599007"/>
            <a:ext cx="7518797" cy="674688"/>
          </a:xfrm>
          <a:prstGeom prst="rect">
            <a:avLst/>
          </a:prstGeom>
        </p:spPr>
        <p:txBody>
          <a:bodyPr/>
          <a:lstStyle>
            <a:lvl1pPr marL="0" indent="0">
              <a:buNone/>
              <a:defRPr sz="3200" b="1">
                <a:solidFill>
                  <a:schemeClr val="tx2"/>
                </a:solidFill>
              </a:defRPr>
            </a:lvl1pPr>
          </a:lstStyle>
          <a:p>
            <a:pPr lvl="0"/>
            <a:r>
              <a:rPr lang="en-US" dirty="0"/>
              <a:t>Arial Bold 32pt Title</a:t>
            </a:r>
          </a:p>
        </p:txBody>
      </p:sp>
      <p:sp>
        <p:nvSpPr>
          <p:cNvPr id="3" name="Text Placeholder 2">
            <a:extLst>
              <a:ext uri="{FF2B5EF4-FFF2-40B4-BE49-F238E27FC236}">
                <a16:creationId xmlns:a16="http://schemas.microsoft.com/office/drawing/2014/main" id="{5EF0A21E-1866-9946-BAE3-97CEF5BC9C41}"/>
              </a:ext>
            </a:extLst>
          </p:cNvPr>
          <p:cNvSpPr>
            <a:spLocks noGrp="1"/>
          </p:cNvSpPr>
          <p:nvPr>
            <p:ph type="body" sz="quarter" idx="13"/>
          </p:nvPr>
        </p:nvSpPr>
        <p:spPr>
          <a:xfrm>
            <a:off x="996950" y="2166313"/>
            <a:ext cx="7518400" cy="3786812"/>
          </a:xfrm>
          <a:prstGeom prst="rect">
            <a:avLst/>
          </a:prstGeom>
        </p:spPr>
        <p:txBody>
          <a:bodyPr/>
          <a:lstStyle>
            <a:lvl1pPr>
              <a:buClr>
                <a:schemeClr val="accent1"/>
              </a:buClr>
              <a:buSzPct val="120000"/>
              <a:defRPr sz="2000"/>
            </a:lvl1pPr>
            <a:lvl2pPr>
              <a:buClr>
                <a:schemeClr val="accent1"/>
              </a:buClr>
              <a:buSzPct val="120000"/>
              <a:defRPr/>
            </a:lvl2pPr>
            <a:lvl3pPr>
              <a:buClr>
                <a:schemeClr val="accent1"/>
              </a:buClr>
              <a:buSzPct val="120000"/>
              <a:defRPr sz="1600"/>
            </a:lvl3pPr>
            <a:lvl4pPr>
              <a:buClr>
                <a:schemeClr val="accent1"/>
              </a:buClr>
              <a:buSzPct val="120000"/>
              <a:defRPr sz="140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a:extLst>
              <a:ext uri="{FF2B5EF4-FFF2-40B4-BE49-F238E27FC236}">
                <a16:creationId xmlns:a16="http://schemas.microsoft.com/office/drawing/2014/main" id="{9B6F2DAA-16CA-0B46-8021-1CE4B09F90FB}"/>
              </a:ext>
            </a:extLst>
          </p:cNvPr>
          <p:cNvPicPr>
            <a:picLocks noChangeAspect="1"/>
          </p:cNvPicPr>
          <p:nvPr userDrawn="1"/>
        </p:nvPicPr>
        <p:blipFill>
          <a:blip r:embed="rId2"/>
          <a:stretch>
            <a:fillRect/>
          </a:stretch>
        </p:blipFill>
        <p:spPr>
          <a:xfrm>
            <a:off x="0" y="324241"/>
            <a:ext cx="390525" cy="1114425"/>
          </a:xfrm>
          <a:prstGeom prst="rect">
            <a:avLst/>
          </a:prstGeom>
        </p:spPr>
      </p:pic>
    </p:spTree>
    <p:extLst>
      <p:ext uri="{BB962C8B-B14F-4D97-AF65-F5344CB8AC3E}">
        <p14:creationId xmlns:p14="http://schemas.microsoft.com/office/powerpoint/2010/main" val="175248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mall tex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35CC1E2-8E4B-E64F-8BBC-F6E374055600}"/>
              </a:ext>
            </a:extLst>
          </p:cNvPr>
          <p:cNvSpPr>
            <a:spLocks noGrp="1"/>
          </p:cNvSpPr>
          <p:nvPr>
            <p:ph type="body" sz="quarter" idx="12" hasCustomPrompt="1"/>
          </p:nvPr>
        </p:nvSpPr>
        <p:spPr>
          <a:xfrm>
            <a:off x="996553" y="1947513"/>
            <a:ext cx="7518797" cy="674688"/>
          </a:xfrm>
          <a:prstGeom prst="rect">
            <a:avLst/>
          </a:prstGeom>
        </p:spPr>
        <p:txBody>
          <a:bodyPr/>
          <a:lstStyle>
            <a:lvl1pPr marL="0" indent="0">
              <a:buNone/>
              <a:defRPr sz="3200" b="1">
                <a:solidFill>
                  <a:schemeClr val="tx2"/>
                </a:solidFill>
              </a:defRPr>
            </a:lvl1pPr>
          </a:lstStyle>
          <a:p>
            <a:pPr lvl="0"/>
            <a:r>
              <a:rPr lang="en-US" dirty="0"/>
              <a:t>Arial Bold 32pt Title</a:t>
            </a:r>
          </a:p>
        </p:txBody>
      </p:sp>
      <p:sp>
        <p:nvSpPr>
          <p:cNvPr id="6" name="Text Placeholder 2">
            <a:extLst>
              <a:ext uri="{FF2B5EF4-FFF2-40B4-BE49-F238E27FC236}">
                <a16:creationId xmlns:a16="http://schemas.microsoft.com/office/drawing/2014/main" id="{BC3C2E17-9ECF-6940-8F01-32B5E617008A}"/>
              </a:ext>
            </a:extLst>
          </p:cNvPr>
          <p:cNvSpPr>
            <a:spLocks noGrp="1"/>
          </p:cNvSpPr>
          <p:nvPr>
            <p:ph type="body" sz="quarter" idx="13"/>
          </p:nvPr>
        </p:nvSpPr>
        <p:spPr>
          <a:xfrm>
            <a:off x="996950" y="2622201"/>
            <a:ext cx="7518400" cy="3330924"/>
          </a:xfrm>
          <a:prstGeom prst="rect">
            <a:avLst/>
          </a:prstGeom>
        </p:spPr>
        <p:txBody>
          <a:bodyPr/>
          <a:lstStyle>
            <a:lvl1pPr>
              <a:buClr>
                <a:schemeClr val="accent1"/>
              </a:buClr>
              <a:buSzPct val="120000"/>
              <a:defRPr sz="2000"/>
            </a:lvl1pPr>
            <a:lvl2pPr>
              <a:buClr>
                <a:schemeClr val="accent1"/>
              </a:buClr>
              <a:buSzPct val="120000"/>
              <a:defRPr/>
            </a:lvl2pPr>
            <a:lvl3pPr>
              <a:buClr>
                <a:schemeClr val="accent1"/>
              </a:buClr>
              <a:buSzPct val="120000"/>
              <a:defRPr sz="1600"/>
            </a:lvl3pPr>
            <a:lvl4pPr>
              <a:buClr>
                <a:schemeClr val="accent1"/>
              </a:buClr>
              <a:buSzPct val="120000"/>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a:extLst>
              <a:ext uri="{FF2B5EF4-FFF2-40B4-BE49-F238E27FC236}">
                <a16:creationId xmlns:a16="http://schemas.microsoft.com/office/drawing/2014/main" id="{53B62C32-5839-744D-AD0D-FADBFA97FBAF}"/>
              </a:ext>
            </a:extLst>
          </p:cNvPr>
          <p:cNvSpPr>
            <a:spLocks noGrp="1"/>
          </p:cNvSpPr>
          <p:nvPr>
            <p:ph type="body" sz="quarter" idx="14" hasCustomPrompt="1"/>
          </p:nvPr>
        </p:nvSpPr>
        <p:spPr>
          <a:xfrm>
            <a:off x="996883" y="709438"/>
            <a:ext cx="7518797" cy="674688"/>
          </a:xfrm>
          <a:prstGeom prst="rect">
            <a:avLst/>
          </a:prstGeom>
        </p:spPr>
        <p:txBody>
          <a:bodyPr/>
          <a:lstStyle>
            <a:lvl1pPr marL="0" indent="0">
              <a:buNone/>
              <a:defRPr sz="2200" b="1">
                <a:solidFill>
                  <a:schemeClr val="accent1"/>
                </a:solidFill>
              </a:defRPr>
            </a:lvl1pPr>
          </a:lstStyle>
          <a:p>
            <a:pPr lvl="0"/>
            <a:r>
              <a:rPr lang="en-US" dirty="0"/>
              <a:t>Arial Bold 22pt Title</a:t>
            </a:r>
          </a:p>
        </p:txBody>
      </p:sp>
      <p:pic>
        <p:nvPicPr>
          <p:cNvPr id="10" name="Picture 9">
            <a:extLst>
              <a:ext uri="{FF2B5EF4-FFF2-40B4-BE49-F238E27FC236}">
                <a16:creationId xmlns:a16="http://schemas.microsoft.com/office/drawing/2014/main" id="{8DACD525-8464-8844-95A1-D05D6ADBD7D6}"/>
              </a:ext>
            </a:extLst>
          </p:cNvPr>
          <p:cNvPicPr>
            <a:picLocks noChangeAspect="1"/>
          </p:cNvPicPr>
          <p:nvPr userDrawn="1"/>
        </p:nvPicPr>
        <p:blipFill>
          <a:blip r:embed="rId2"/>
          <a:stretch>
            <a:fillRect/>
          </a:stretch>
        </p:blipFill>
        <p:spPr>
          <a:xfrm>
            <a:off x="0" y="324241"/>
            <a:ext cx="390525" cy="1114425"/>
          </a:xfrm>
          <a:prstGeom prst="rect">
            <a:avLst/>
          </a:prstGeom>
        </p:spPr>
      </p:pic>
    </p:spTree>
    <p:extLst>
      <p:ext uri="{BB962C8B-B14F-4D97-AF65-F5344CB8AC3E}">
        <p14:creationId xmlns:p14="http://schemas.microsoft.com/office/powerpoint/2010/main" val="207125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8CAA4ED-E72C-404E-BBA0-DF96CFFB4B9E}"/>
              </a:ext>
            </a:extLst>
          </p:cNvPr>
          <p:cNvPicPr>
            <a:picLocks noChangeAspect="1"/>
          </p:cNvPicPr>
          <p:nvPr userDrawn="1"/>
        </p:nvPicPr>
        <p:blipFill>
          <a:blip r:embed="rId2"/>
          <a:stretch>
            <a:fillRect/>
          </a:stretch>
        </p:blipFill>
        <p:spPr>
          <a:xfrm>
            <a:off x="0" y="324241"/>
            <a:ext cx="390525" cy="1114425"/>
          </a:xfrm>
          <a:prstGeom prst="rect">
            <a:avLst/>
          </a:prstGeom>
        </p:spPr>
      </p:pic>
      <p:sp>
        <p:nvSpPr>
          <p:cNvPr id="43" name="Text Placeholder 10">
            <a:extLst>
              <a:ext uri="{FF2B5EF4-FFF2-40B4-BE49-F238E27FC236}">
                <a16:creationId xmlns:a16="http://schemas.microsoft.com/office/drawing/2014/main" id="{FBC7777E-C1CF-FB47-B280-07D05C5D5FEF}"/>
              </a:ext>
            </a:extLst>
          </p:cNvPr>
          <p:cNvSpPr>
            <a:spLocks noGrp="1"/>
          </p:cNvSpPr>
          <p:nvPr>
            <p:ph type="body" sz="quarter" idx="19" hasCustomPrompt="1"/>
          </p:nvPr>
        </p:nvSpPr>
        <p:spPr>
          <a:xfrm>
            <a:off x="996553" y="599007"/>
            <a:ext cx="7518797" cy="674688"/>
          </a:xfrm>
          <a:prstGeom prst="rect">
            <a:avLst/>
          </a:prstGeom>
        </p:spPr>
        <p:txBody>
          <a:bodyPr/>
          <a:lstStyle>
            <a:lvl1pPr marL="0" indent="0">
              <a:buNone/>
              <a:defRPr sz="3200" b="1">
                <a:solidFill>
                  <a:schemeClr val="tx2"/>
                </a:solidFill>
              </a:defRPr>
            </a:lvl1pPr>
          </a:lstStyle>
          <a:p>
            <a:pPr lvl="0"/>
            <a:r>
              <a:rPr lang="en-US" dirty="0"/>
              <a:t>Arial Bold 32pt Title</a:t>
            </a:r>
          </a:p>
        </p:txBody>
      </p:sp>
      <p:sp>
        <p:nvSpPr>
          <p:cNvPr id="44" name="object 14">
            <a:extLst>
              <a:ext uri="{FF2B5EF4-FFF2-40B4-BE49-F238E27FC236}">
                <a16:creationId xmlns:a16="http://schemas.microsoft.com/office/drawing/2014/main" id="{F9258154-6196-934A-B528-68ACEC6B9EED}"/>
              </a:ext>
            </a:extLst>
          </p:cNvPr>
          <p:cNvSpPr/>
          <p:nvPr userDrawn="1"/>
        </p:nvSpPr>
        <p:spPr>
          <a:xfrm>
            <a:off x="1011385" y="2174092"/>
            <a:ext cx="1717229" cy="1288441"/>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rgbClr val="00629B"/>
          </a:solidFill>
          <a:ln w="28956">
            <a:noFill/>
          </a:ln>
        </p:spPr>
        <p:txBody>
          <a:bodyPr wrap="square" lIns="0" tIns="342900" rIns="0" bIns="0" rtlCol="0" anchor="t" anchorCtr="1">
            <a:normAutofit/>
          </a:bodyPr>
          <a:lstStyle/>
          <a:p>
            <a:pPr algn="ctr"/>
            <a:endParaRPr lang="en-US" sz="1050" dirty="0">
              <a:solidFill>
                <a:schemeClr val="bg1"/>
              </a:solidFill>
              <a:cs typeface="Trebuchet MS Regular" charset="0"/>
            </a:endParaRPr>
          </a:p>
        </p:txBody>
      </p:sp>
      <p:sp>
        <p:nvSpPr>
          <p:cNvPr id="45" name="object 14">
            <a:extLst>
              <a:ext uri="{FF2B5EF4-FFF2-40B4-BE49-F238E27FC236}">
                <a16:creationId xmlns:a16="http://schemas.microsoft.com/office/drawing/2014/main" id="{DA735CDD-E9B7-9E4D-83F7-98C6EDC56D5E}"/>
              </a:ext>
            </a:extLst>
          </p:cNvPr>
          <p:cNvSpPr/>
          <p:nvPr userDrawn="1"/>
        </p:nvSpPr>
        <p:spPr>
          <a:xfrm>
            <a:off x="2833834" y="2174092"/>
            <a:ext cx="1717229" cy="1288441"/>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rgbClr val="00629B"/>
          </a:solidFill>
          <a:ln w="28956">
            <a:noFill/>
          </a:ln>
        </p:spPr>
        <p:txBody>
          <a:bodyPr wrap="square" lIns="0" tIns="342900" rIns="0" bIns="0" rtlCol="0" anchor="t" anchorCtr="1">
            <a:normAutofit/>
          </a:bodyPr>
          <a:lstStyle/>
          <a:p>
            <a:pPr algn="ctr"/>
            <a:endParaRPr lang="en-US" sz="1050" dirty="0">
              <a:solidFill>
                <a:schemeClr val="bg1"/>
              </a:solidFill>
              <a:cs typeface="Trebuchet MS Regular" charset="0"/>
            </a:endParaRPr>
          </a:p>
        </p:txBody>
      </p:sp>
      <p:sp>
        <p:nvSpPr>
          <p:cNvPr id="46" name="object 14">
            <a:extLst>
              <a:ext uri="{FF2B5EF4-FFF2-40B4-BE49-F238E27FC236}">
                <a16:creationId xmlns:a16="http://schemas.microsoft.com/office/drawing/2014/main" id="{EB957D00-5472-7841-94A6-923F6534C6D2}"/>
              </a:ext>
            </a:extLst>
          </p:cNvPr>
          <p:cNvSpPr/>
          <p:nvPr userDrawn="1"/>
        </p:nvSpPr>
        <p:spPr>
          <a:xfrm>
            <a:off x="4656283" y="2174092"/>
            <a:ext cx="1717229" cy="1288441"/>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rgbClr val="00629B"/>
          </a:solidFill>
          <a:ln w="28956">
            <a:noFill/>
          </a:ln>
        </p:spPr>
        <p:txBody>
          <a:bodyPr wrap="square" lIns="0" tIns="342900" rIns="0" bIns="0" rtlCol="0" anchor="t" anchorCtr="1">
            <a:normAutofit/>
          </a:bodyPr>
          <a:lstStyle/>
          <a:p>
            <a:pPr algn="ctr"/>
            <a:endParaRPr lang="en-US" sz="1050" dirty="0">
              <a:solidFill>
                <a:schemeClr val="bg1"/>
              </a:solidFill>
              <a:cs typeface="Trebuchet MS Regular" charset="0"/>
            </a:endParaRPr>
          </a:p>
        </p:txBody>
      </p:sp>
      <p:sp>
        <p:nvSpPr>
          <p:cNvPr id="47" name="object 14">
            <a:extLst>
              <a:ext uri="{FF2B5EF4-FFF2-40B4-BE49-F238E27FC236}">
                <a16:creationId xmlns:a16="http://schemas.microsoft.com/office/drawing/2014/main" id="{9B834E22-C769-FD4A-8503-651ABBB1EABF}"/>
              </a:ext>
            </a:extLst>
          </p:cNvPr>
          <p:cNvSpPr/>
          <p:nvPr userDrawn="1"/>
        </p:nvSpPr>
        <p:spPr>
          <a:xfrm>
            <a:off x="6468795" y="2174092"/>
            <a:ext cx="1717229" cy="1288441"/>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rgbClr val="00629B"/>
          </a:solidFill>
          <a:ln w="28956">
            <a:noFill/>
          </a:ln>
        </p:spPr>
        <p:txBody>
          <a:bodyPr wrap="square" lIns="0" tIns="342900" rIns="0" bIns="0" rtlCol="0" anchor="t" anchorCtr="1">
            <a:normAutofit/>
          </a:bodyPr>
          <a:lstStyle/>
          <a:p>
            <a:pPr algn="ctr"/>
            <a:endParaRPr lang="en-US" sz="1050" dirty="0">
              <a:solidFill>
                <a:schemeClr val="bg1"/>
              </a:solidFill>
              <a:cs typeface="Trebuchet MS Regular" charset="0"/>
            </a:endParaRPr>
          </a:p>
        </p:txBody>
      </p:sp>
      <p:sp>
        <p:nvSpPr>
          <p:cNvPr id="48" name="Text Placeholder 3">
            <a:extLst>
              <a:ext uri="{FF2B5EF4-FFF2-40B4-BE49-F238E27FC236}">
                <a16:creationId xmlns:a16="http://schemas.microsoft.com/office/drawing/2014/main" id="{3CA06D0C-C23E-5641-95C2-D71AD481586F}"/>
              </a:ext>
            </a:extLst>
          </p:cNvPr>
          <p:cNvSpPr>
            <a:spLocks noGrp="1"/>
          </p:cNvSpPr>
          <p:nvPr>
            <p:ph type="body" sz="quarter" idx="10"/>
          </p:nvPr>
        </p:nvSpPr>
        <p:spPr>
          <a:xfrm>
            <a:off x="1106787" y="2441047"/>
            <a:ext cx="1537925" cy="899445"/>
          </a:xfrm>
          <a:prstGeom prst="rect">
            <a:avLst/>
          </a:prstGeom>
        </p:spPr>
        <p:txBody>
          <a:bodyPr anchor="ctr">
            <a:normAutofit/>
          </a:bodyPr>
          <a:lstStyle>
            <a:lvl1pPr marL="0" indent="0" algn="ctr">
              <a:buNone/>
              <a:defRPr sz="1200">
                <a:solidFill>
                  <a:schemeClr val="bg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Click to edit Master text styles</a:t>
            </a:r>
          </a:p>
        </p:txBody>
      </p:sp>
      <p:sp>
        <p:nvSpPr>
          <p:cNvPr id="49" name="Text Placeholder 3">
            <a:extLst>
              <a:ext uri="{FF2B5EF4-FFF2-40B4-BE49-F238E27FC236}">
                <a16:creationId xmlns:a16="http://schemas.microsoft.com/office/drawing/2014/main" id="{2F39B177-D35A-044F-B26F-3FFE5B883330}"/>
              </a:ext>
            </a:extLst>
          </p:cNvPr>
          <p:cNvSpPr>
            <a:spLocks noGrp="1"/>
          </p:cNvSpPr>
          <p:nvPr>
            <p:ph type="body" sz="quarter" idx="11"/>
          </p:nvPr>
        </p:nvSpPr>
        <p:spPr>
          <a:xfrm>
            <a:off x="2925647" y="2441047"/>
            <a:ext cx="1537925" cy="899445"/>
          </a:xfrm>
          <a:prstGeom prst="rect">
            <a:avLst/>
          </a:prstGeom>
        </p:spPr>
        <p:txBody>
          <a:bodyPr anchor="ctr">
            <a:normAutofit/>
          </a:bodyPr>
          <a:lstStyle>
            <a:lvl1pPr marL="0" indent="0" algn="ctr">
              <a:buNone/>
              <a:defRPr sz="1200">
                <a:solidFill>
                  <a:schemeClr val="bg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Click to edit Master text styles</a:t>
            </a:r>
          </a:p>
        </p:txBody>
      </p:sp>
      <p:sp>
        <p:nvSpPr>
          <p:cNvPr id="50" name="Text Placeholder 3">
            <a:extLst>
              <a:ext uri="{FF2B5EF4-FFF2-40B4-BE49-F238E27FC236}">
                <a16:creationId xmlns:a16="http://schemas.microsoft.com/office/drawing/2014/main" id="{49C5B95C-9FD6-4C46-9FC5-A97D68C400B4}"/>
              </a:ext>
            </a:extLst>
          </p:cNvPr>
          <p:cNvSpPr>
            <a:spLocks noGrp="1"/>
          </p:cNvSpPr>
          <p:nvPr>
            <p:ph type="body" sz="quarter" idx="12"/>
          </p:nvPr>
        </p:nvSpPr>
        <p:spPr>
          <a:xfrm>
            <a:off x="4744508" y="2441047"/>
            <a:ext cx="1537925" cy="899445"/>
          </a:xfrm>
          <a:prstGeom prst="rect">
            <a:avLst/>
          </a:prstGeom>
        </p:spPr>
        <p:txBody>
          <a:bodyPr anchor="ctr">
            <a:normAutofit/>
          </a:bodyPr>
          <a:lstStyle>
            <a:lvl1pPr marL="0" indent="0" algn="ctr">
              <a:buNone/>
              <a:defRPr sz="1200">
                <a:solidFill>
                  <a:schemeClr val="bg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Click to edit Master text styles</a:t>
            </a:r>
          </a:p>
        </p:txBody>
      </p:sp>
      <p:sp>
        <p:nvSpPr>
          <p:cNvPr id="51" name="Text Placeholder 3">
            <a:extLst>
              <a:ext uri="{FF2B5EF4-FFF2-40B4-BE49-F238E27FC236}">
                <a16:creationId xmlns:a16="http://schemas.microsoft.com/office/drawing/2014/main" id="{AFF26AAB-BCB4-4549-8E29-FE3E07217862}"/>
              </a:ext>
            </a:extLst>
          </p:cNvPr>
          <p:cNvSpPr>
            <a:spLocks noGrp="1"/>
          </p:cNvSpPr>
          <p:nvPr>
            <p:ph type="body" sz="quarter" idx="13"/>
          </p:nvPr>
        </p:nvSpPr>
        <p:spPr>
          <a:xfrm>
            <a:off x="6553430" y="2441047"/>
            <a:ext cx="1537925" cy="899445"/>
          </a:xfrm>
          <a:prstGeom prst="rect">
            <a:avLst/>
          </a:prstGeom>
        </p:spPr>
        <p:txBody>
          <a:bodyPr anchor="ctr">
            <a:normAutofit/>
          </a:bodyPr>
          <a:lstStyle>
            <a:lvl1pPr marL="0" indent="0" algn="ctr">
              <a:buNone/>
              <a:defRPr sz="1200">
                <a:solidFill>
                  <a:schemeClr val="bg1"/>
                </a:solidFill>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a:t>Click to edit Master text styles</a:t>
            </a:r>
          </a:p>
        </p:txBody>
      </p:sp>
      <p:sp>
        <p:nvSpPr>
          <p:cNvPr id="52" name="Text Placeholder 20">
            <a:extLst>
              <a:ext uri="{FF2B5EF4-FFF2-40B4-BE49-F238E27FC236}">
                <a16:creationId xmlns:a16="http://schemas.microsoft.com/office/drawing/2014/main" id="{60D635D2-3CCC-2E42-9799-3F32F48BAC2D}"/>
              </a:ext>
            </a:extLst>
          </p:cNvPr>
          <p:cNvSpPr>
            <a:spLocks noGrp="1"/>
          </p:cNvSpPr>
          <p:nvPr>
            <p:ph type="body" sz="quarter" idx="14" hasCustomPrompt="1"/>
          </p:nvPr>
        </p:nvSpPr>
        <p:spPr>
          <a:xfrm>
            <a:off x="1011382" y="3596780"/>
            <a:ext cx="1716881" cy="1788596"/>
          </a:xfrm>
          <a:prstGeom prst="rect">
            <a:avLst/>
          </a:prstGeom>
        </p:spPr>
        <p:txBody>
          <a:bodyPr>
            <a:normAutofit/>
          </a:bodyPr>
          <a:lstStyle>
            <a:lvl1pPr marL="137160" marR="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sz="1200"/>
            </a:lvl1pPr>
          </a:lstStyle>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p>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endParaRPr kumimoji="0" lang="en-US" sz="1050" b="0" i="0" u="none" strike="noStrike" kern="1200" cap="none" spc="-4" normalizeH="0" baseline="0" noProof="0" dirty="0">
              <a:ln>
                <a:noFill/>
              </a:ln>
              <a:solidFill>
                <a:srgbClr val="000000"/>
              </a:solidFill>
              <a:effectLst/>
              <a:uLnTx/>
              <a:uFillTx/>
              <a:latin typeface="+mn-lt"/>
              <a:ea typeface="+mn-ea"/>
              <a:cs typeface="Trebuchet MS Regular" charset="0"/>
            </a:endParaRPr>
          </a:p>
        </p:txBody>
      </p:sp>
      <p:sp>
        <p:nvSpPr>
          <p:cNvPr id="53" name="object 2">
            <a:extLst>
              <a:ext uri="{FF2B5EF4-FFF2-40B4-BE49-F238E27FC236}">
                <a16:creationId xmlns:a16="http://schemas.microsoft.com/office/drawing/2014/main" id="{FA126FA0-EEDC-0B43-81D9-BA4ADCE30105}"/>
              </a:ext>
            </a:extLst>
          </p:cNvPr>
          <p:cNvSpPr txBox="1"/>
          <p:nvPr userDrawn="1"/>
        </p:nvSpPr>
        <p:spPr>
          <a:xfrm>
            <a:off x="1590339" y="1928330"/>
            <a:ext cx="480060" cy="480060"/>
          </a:xfrm>
          <a:prstGeom prst="ellipse">
            <a:avLst/>
          </a:prstGeom>
          <a:solidFill>
            <a:srgbClr val="63666A"/>
          </a:solidFill>
          <a:ln w="28575">
            <a:solidFill>
              <a:schemeClr val="bg1"/>
            </a:solidFill>
          </a:ln>
        </p:spPr>
        <p:txBody>
          <a:bodyPr vert="horz" wrap="none" lIns="0" tIns="0" rIns="0" bIns="0" rtlCol="0" anchor="ctr" anchorCtr="0">
            <a:noAutofit/>
          </a:bodyPr>
          <a:lstStyle/>
          <a:p>
            <a:pPr marL="9525" indent="-4763" algn="ctr">
              <a:spcBef>
                <a:spcPts val="79"/>
              </a:spcBef>
            </a:pPr>
            <a:r>
              <a:rPr dirty="0">
                <a:ln>
                  <a:solidFill>
                    <a:schemeClr val="bg1"/>
                  </a:solidFill>
                </a:ln>
                <a:solidFill>
                  <a:schemeClr val="bg1"/>
                </a:solidFill>
                <a:cs typeface="Trebuchet MS Regular" charset="0"/>
              </a:rPr>
              <a:t>1</a:t>
            </a:r>
          </a:p>
        </p:txBody>
      </p:sp>
      <p:sp>
        <p:nvSpPr>
          <p:cNvPr id="54" name="object 2">
            <a:extLst>
              <a:ext uri="{FF2B5EF4-FFF2-40B4-BE49-F238E27FC236}">
                <a16:creationId xmlns:a16="http://schemas.microsoft.com/office/drawing/2014/main" id="{B65187E4-DDCD-324F-8CC9-2642550B4BD8}"/>
              </a:ext>
            </a:extLst>
          </p:cNvPr>
          <p:cNvSpPr txBox="1"/>
          <p:nvPr userDrawn="1"/>
        </p:nvSpPr>
        <p:spPr>
          <a:xfrm>
            <a:off x="3419138" y="1928330"/>
            <a:ext cx="480060" cy="480060"/>
          </a:xfrm>
          <a:prstGeom prst="ellipse">
            <a:avLst/>
          </a:prstGeom>
          <a:solidFill>
            <a:srgbClr val="63666A"/>
          </a:solidFill>
          <a:ln w="28575">
            <a:solidFill>
              <a:schemeClr val="bg1"/>
            </a:solidFill>
          </a:ln>
        </p:spPr>
        <p:txBody>
          <a:bodyPr vert="horz" wrap="none" lIns="0" tIns="0" rIns="0" bIns="0" rtlCol="0" anchor="ctr" anchorCtr="0">
            <a:noAutofit/>
          </a:bodyPr>
          <a:lstStyle/>
          <a:p>
            <a:pPr marL="9525" indent="-4763" algn="ctr">
              <a:spcBef>
                <a:spcPts val="79"/>
              </a:spcBef>
            </a:pPr>
            <a:r>
              <a:rPr lang="en-US" dirty="0">
                <a:ln>
                  <a:solidFill>
                    <a:schemeClr val="bg1"/>
                  </a:solidFill>
                </a:ln>
                <a:solidFill>
                  <a:schemeClr val="bg1"/>
                </a:solidFill>
                <a:cs typeface="Trebuchet MS Regular" charset="0"/>
              </a:rPr>
              <a:t>2</a:t>
            </a:r>
            <a:endParaRPr dirty="0">
              <a:ln>
                <a:solidFill>
                  <a:schemeClr val="bg1"/>
                </a:solidFill>
              </a:ln>
              <a:solidFill>
                <a:schemeClr val="bg1"/>
              </a:solidFill>
              <a:cs typeface="Trebuchet MS Regular" charset="0"/>
            </a:endParaRPr>
          </a:p>
        </p:txBody>
      </p:sp>
      <p:sp>
        <p:nvSpPr>
          <p:cNvPr id="55" name="object 2">
            <a:extLst>
              <a:ext uri="{FF2B5EF4-FFF2-40B4-BE49-F238E27FC236}">
                <a16:creationId xmlns:a16="http://schemas.microsoft.com/office/drawing/2014/main" id="{B30E0639-6E46-404C-ADA2-724B6CFAEC32}"/>
              </a:ext>
            </a:extLst>
          </p:cNvPr>
          <p:cNvSpPr txBox="1"/>
          <p:nvPr userDrawn="1"/>
        </p:nvSpPr>
        <p:spPr>
          <a:xfrm>
            <a:off x="5235237" y="1928330"/>
            <a:ext cx="480060" cy="480060"/>
          </a:xfrm>
          <a:prstGeom prst="ellipse">
            <a:avLst/>
          </a:prstGeom>
          <a:solidFill>
            <a:srgbClr val="63666A"/>
          </a:solidFill>
          <a:ln w="28575">
            <a:solidFill>
              <a:schemeClr val="bg1"/>
            </a:solidFill>
          </a:ln>
        </p:spPr>
        <p:txBody>
          <a:bodyPr vert="horz" wrap="none" lIns="0" tIns="0" rIns="0" bIns="0" rtlCol="0" anchor="ctr" anchorCtr="0">
            <a:noAutofit/>
          </a:bodyPr>
          <a:lstStyle/>
          <a:p>
            <a:pPr marL="9525" indent="-4763" algn="ctr">
              <a:spcBef>
                <a:spcPts val="79"/>
              </a:spcBef>
            </a:pPr>
            <a:r>
              <a:rPr lang="en-US" dirty="0">
                <a:ln>
                  <a:solidFill>
                    <a:schemeClr val="bg1"/>
                  </a:solidFill>
                </a:ln>
                <a:solidFill>
                  <a:schemeClr val="bg1"/>
                </a:solidFill>
                <a:cs typeface="Trebuchet MS Regular" charset="0"/>
              </a:rPr>
              <a:t>3</a:t>
            </a:r>
            <a:endParaRPr dirty="0">
              <a:ln>
                <a:solidFill>
                  <a:schemeClr val="bg1"/>
                </a:solidFill>
              </a:ln>
              <a:solidFill>
                <a:schemeClr val="bg1"/>
              </a:solidFill>
              <a:cs typeface="Trebuchet MS Regular" charset="0"/>
            </a:endParaRPr>
          </a:p>
        </p:txBody>
      </p:sp>
      <p:sp>
        <p:nvSpPr>
          <p:cNvPr id="56" name="object 2">
            <a:extLst>
              <a:ext uri="{FF2B5EF4-FFF2-40B4-BE49-F238E27FC236}">
                <a16:creationId xmlns:a16="http://schemas.microsoft.com/office/drawing/2014/main" id="{0B5DF693-AF85-C848-971A-92BFCA1E576B}"/>
              </a:ext>
            </a:extLst>
          </p:cNvPr>
          <p:cNvSpPr txBox="1"/>
          <p:nvPr userDrawn="1"/>
        </p:nvSpPr>
        <p:spPr>
          <a:xfrm>
            <a:off x="7057688" y="1928330"/>
            <a:ext cx="480060" cy="480060"/>
          </a:xfrm>
          <a:prstGeom prst="ellipse">
            <a:avLst/>
          </a:prstGeom>
          <a:solidFill>
            <a:srgbClr val="63666A"/>
          </a:solidFill>
          <a:ln w="28575">
            <a:solidFill>
              <a:schemeClr val="bg1"/>
            </a:solidFill>
          </a:ln>
        </p:spPr>
        <p:txBody>
          <a:bodyPr vert="horz" wrap="none" lIns="0" tIns="0" rIns="0" bIns="0" rtlCol="0" anchor="ctr" anchorCtr="0">
            <a:noAutofit/>
          </a:bodyPr>
          <a:lstStyle/>
          <a:p>
            <a:pPr marL="9525" indent="-4763" algn="ctr">
              <a:spcBef>
                <a:spcPts val="79"/>
              </a:spcBef>
            </a:pPr>
            <a:r>
              <a:rPr lang="en-US" dirty="0">
                <a:ln>
                  <a:solidFill>
                    <a:schemeClr val="bg1"/>
                  </a:solidFill>
                </a:ln>
                <a:solidFill>
                  <a:schemeClr val="bg1"/>
                </a:solidFill>
                <a:cs typeface="Trebuchet MS Regular" charset="0"/>
              </a:rPr>
              <a:t>4</a:t>
            </a:r>
            <a:endParaRPr dirty="0">
              <a:ln>
                <a:solidFill>
                  <a:schemeClr val="bg1"/>
                </a:solidFill>
              </a:ln>
              <a:solidFill>
                <a:schemeClr val="bg1"/>
              </a:solidFill>
              <a:cs typeface="Trebuchet MS Regular" charset="0"/>
            </a:endParaRPr>
          </a:p>
        </p:txBody>
      </p:sp>
      <p:sp>
        <p:nvSpPr>
          <p:cNvPr id="57" name="Text Placeholder 20">
            <a:extLst>
              <a:ext uri="{FF2B5EF4-FFF2-40B4-BE49-F238E27FC236}">
                <a16:creationId xmlns:a16="http://schemas.microsoft.com/office/drawing/2014/main" id="{60BFFCB9-E8EF-5D45-9DDA-23841F71135C}"/>
              </a:ext>
            </a:extLst>
          </p:cNvPr>
          <p:cNvSpPr>
            <a:spLocks noGrp="1"/>
          </p:cNvSpPr>
          <p:nvPr>
            <p:ph type="body" sz="quarter" idx="20" hasCustomPrompt="1"/>
          </p:nvPr>
        </p:nvSpPr>
        <p:spPr>
          <a:xfrm>
            <a:off x="2823853" y="3596780"/>
            <a:ext cx="1716881" cy="1788596"/>
          </a:xfrm>
          <a:prstGeom prst="rect">
            <a:avLst/>
          </a:prstGeom>
        </p:spPr>
        <p:txBody>
          <a:bodyPr>
            <a:normAutofit/>
          </a:bodyPr>
          <a:lstStyle>
            <a:lvl1pPr marL="137160" marR="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sz="1200"/>
            </a:lvl1pPr>
          </a:lstStyle>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p>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endParaRPr kumimoji="0" lang="en-US" sz="1050" b="0" i="0" u="none" strike="noStrike" kern="1200" cap="none" spc="-4" normalizeH="0" baseline="0" noProof="0" dirty="0">
              <a:ln>
                <a:noFill/>
              </a:ln>
              <a:solidFill>
                <a:srgbClr val="000000"/>
              </a:solidFill>
              <a:effectLst/>
              <a:uLnTx/>
              <a:uFillTx/>
              <a:latin typeface="+mn-lt"/>
              <a:ea typeface="+mn-ea"/>
              <a:cs typeface="Trebuchet MS Regular" charset="0"/>
            </a:endParaRPr>
          </a:p>
        </p:txBody>
      </p:sp>
      <p:sp>
        <p:nvSpPr>
          <p:cNvPr id="58" name="Text Placeholder 20">
            <a:extLst>
              <a:ext uri="{FF2B5EF4-FFF2-40B4-BE49-F238E27FC236}">
                <a16:creationId xmlns:a16="http://schemas.microsoft.com/office/drawing/2014/main" id="{97312950-649B-7B42-B48A-CF10DC43E2BB}"/>
              </a:ext>
            </a:extLst>
          </p:cNvPr>
          <p:cNvSpPr>
            <a:spLocks noGrp="1"/>
          </p:cNvSpPr>
          <p:nvPr>
            <p:ph type="body" sz="quarter" idx="21" hasCustomPrompt="1"/>
          </p:nvPr>
        </p:nvSpPr>
        <p:spPr>
          <a:xfrm>
            <a:off x="4636324" y="3596780"/>
            <a:ext cx="1716881" cy="1788596"/>
          </a:xfrm>
          <a:prstGeom prst="rect">
            <a:avLst/>
          </a:prstGeom>
        </p:spPr>
        <p:txBody>
          <a:bodyPr>
            <a:normAutofit/>
          </a:bodyPr>
          <a:lstStyle>
            <a:lvl1pPr marL="137160" marR="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sz="1200"/>
            </a:lvl1pPr>
          </a:lstStyle>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p>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endParaRPr kumimoji="0" lang="en-US" sz="1050" b="0" i="0" u="none" strike="noStrike" kern="1200" cap="none" spc="-4" normalizeH="0" baseline="0" noProof="0" dirty="0">
              <a:ln>
                <a:noFill/>
              </a:ln>
              <a:solidFill>
                <a:srgbClr val="000000"/>
              </a:solidFill>
              <a:effectLst/>
              <a:uLnTx/>
              <a:uFillTx/>
              <a:latin typeface="+mn-lt"/>
              <a:ea typeface="+mn-ea"/>
              <a:cs typeface="Trebuchet MS Regular" charset="0"/>
            </a:endParaRPr>
          </a:p>
        </p:txBody>
      </p:sp>
      <p:sp>
        <p:nvSpPr>
          <p:cNvPr id="59" name="Text Placeholder 20">
            <a:extLst>
              <a:ext uri="{FF2B5EF4-FFF2-40B4-BE49-F238E27FC236}">
                <a16:creationId xmlns:a16="http://schemas.microsoft.com/office/drawing/2014/main" id="{34517A57-C335-924C-9A50-DBEFABA22CE3}"/>
              </a:ext>
            </a:extLst>
          </p:cNvPr>
          <p:cNvSpPr>
            <a:spLocks noGrp="1"/>
          </p:cNvSpPr>
          <p:nvPr>
            <p:ph type="body" sz="quarter" idx="22" hasCustomPrompt="1"/>
          </p:nvPr>
        </p:nvSpPr>
        <p:spPr>
          <a:xfrm>
            <a:off x="6448795" y="3596780"/>
            <a:ext cx="1716881" cy="1788596"/>
          </a:xfrm>
          <a:prstGeom prst="rect">
            <a:avLst/>
          </a:prstGeom>
        </p:spPr>
        <p:txBody>
          <a:bodyPr>
            <a:normAutofit/>
          </a:bodyPr>
          <a:lstStyle>
            <a:lvl1pPr marL="137160" marR="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sz="1200"/>
            </a:lvl1pPr>
          </a:lstStyle>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p>
          <a:p>
            <a:pPr marL="137160" marR="0" lvl="0" indent="-68580" algn="l" defTabSz="685800" rtl="0" eaLnBrk="1" fontAlgn="auto" latinLnBrk="0" hangingPunct="1">
              <a:lnSpc>
                <a:spcPts val="1410"/>
              </a:lnSpc>
              <a:spcBef>
                <a:spcPts val="300"/>
              </a:spcBef>
              <a:spcAft>
                <a:spcPts val="0"/>
              </a:spcAft>
              <a:buClr>
                <a:srgbClr val="12689B"/>
              </a:buClr>
              <a:buSzTx/>
              <a:buFont typeface="Arial"/>
              <a:buChar char="•"/>
              <a:tabLst>
                <a:tab pos="223838" algn="l"/>
              </a:tabLst>
              <a:defRPr/>
            </a:pPr>
            <a:r>
              <a:rPr kumimoji="0" lang="en-US" sz="1200" b="0" i="0" u="none" strike="noStrike" kern="1200" cap="none" spc="-4" normalizeH="0" baseline="0" noProof="0" dirty="0">
                <a:ln>
                  <a:noFill/>
                </a:ln>
                <a:solidFill>
                  <a:srgbClr val="000000"/>
                </a:solidFill>
                <a:effectLst/>
                <a:uLnTx/>
                <a:uFillTx/>
                <a:latin typeface="+mn-lt"/>
                <a:ea typeface="+mn-ea"/>
                <a:cs typeface="Trebuchet MS Regular" charset="0"/>
              </a:rPr>
              <a:t>Arial 12pt text</a:t>
            </a:r>
            <a:endParaRPr kumimoji="0" lang="en-US" sz="1050" b="0" i="0" u="none" strike="noStrike" kern="1200" cap="none" spc="-4" normalizeH="0" baseline="0" noProof="0" dirty="0">
              <a:ln>
                <a:noFill/>
              </a:ln>
              <a:solidFill>
                <a:srgbClr val="000000"/>
              </a:solidFill>
              <a:effectLst/>
              <a:uLnTx/>
              <a:uFillTx/>
              <a:latin typeface="+mn-lt"/>
              <a:ea typeface="+mn-ea"/>
              <a:cs typeface="Trebuchet MS Regular" charset="0"/>
            </a:endParaRPr>
          </a:p>
        </p:txBody>
      </p:sp>
    </p:spTree>
    <p:extLst>
      <p:ext uri="{BB962C8B-B14F-4D97-AF65-F5344CB8AC3E}">
        <p14:creationId xmlns:p14="http://schemas.microsoft.com/office/powerpoint/2010/main" val="31000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95E8A8-0EA1-D344-8690-95AFDB26F5B9}"/>
              </a:ext>
            </a:extLst>
          </p:cNvPr>
          <p:cNvSpPr>
            <a:spLocks noGrp="1"/>
          </p:cNvSpPr>
          <p:nvPr>
            <p:ph type="body" sz="quarter" idx="16" hasCustomPrompt="1"/>
          </p:nvPr>
        </p:nvSpPr>
        <p:spPr>
          <a:xfrm>
            <a:off x="996553" y="1554729"/>
            <a:ext cx="7518797" cy="4274938"/>
          </a:xfrm>
          <a:prstGeom prst="rect">
            <a:avLst/>
          </a:prstGeom>
        </p:spPr>
        <p:txBody>
          <a:bodyPr/>
          <a:lstStyle>
            <a:lvl1pPr marL="0" indent="0">
              <a:lnSpc>
                <a:spcPts val="1950"/>
              </a:lnSpc>
              <a:spcBef>
                <a:spcPts val="1200"/>
              </a:spcBef>
              <a:buNone/>
              <a:defRPr sz="1600">
                <a:solidFill>
                  <a:schemeClr val="tx1"/>
                </a:solidFill>
              </a:defRPr>
            </a:lvl1pPr>
            <a:lvl2pPr marL="342900" indent="0">
              <a:buNone/>
              <a:defRPr sz="1500">
                <a:solidFill>
                  <a:schemeClr val="tx1"/>
                </a:solidFill>
              </a:defRPr>
            </a:lvl2pPr>
            <a:lvl3pPr marL="685800" indent="0">
              <a:buNone/>
              <a:defRPr sz="1500">
                <a:solidFill>
                  <a:schemeClr val="tx1"/>
                </a:solidFill>
              </a:defRPr>
            </a:lvl3pPr>
            <a:lvl4pPr marL="1028700" indent="0">
              <a:buNone/>
              <a:defRPr sz="1500">
                <a:solidFill>
                  <a:schemeClr val="tx1"/>
                </a:solidFill>
              </a:defRPr>
            </a:lvl4pPr>
            <a:lvl5pPr marL="1371600" indent="0">
              <a:buNone/>
              <a:defRPr sz="1500">
                <a:solidFill>
                  <a:schemeClr val="tx1"/>
                </a:solidFill>
              </a:defRPr>
            </a:lvl5pPr>
          </a:lstStyle>
          <a:p>
            <a:pPr lvl="0"/>
            <a:r>
              <a:rPr lang="en-US" dirty="0"/>
              <a:t>Body copy here</a:t>
            </a:r>
          </a:p>
        </p:txBody>
      </p:sp>
      <p:pic>
        <p:nvPicPr>
          <p:cNvPr id="5" name="Picture 4">
            <a:extLst>
              <a:ext uri="{FF2B5EF4-FFF2-40B4-BE49-F238E27FC236}">
                <a16:creationId xmlns:a16="http://schemas.microsoft.com/office/drawing/2014/main" id="{FD28EC5B-122D-824C-99B9-8F5F6C60725B}"/>
              </a:ext>
            </a:extLst>
          </p:cNvPr>
          <p:cNvPicPr>
            <a:picLocks noChangeAspect="1"/>
          </p:cNvPicPr>
          <p:nvPr userDrawn="1"/>
        </p:nvPicPr>
        <p:blipFill>
          <a:blip r:embed="rId2"/>
          <a:stretch>
            <a:fillRect/>
          </a:stretch>
        </p:blipFill>
        <p:spPr>
          <a:xfrm>
            <a:off x="0" y="324241"/>
            <a:ext cx="390525" cy="1114425"/>
          </a:xfrm>
          <a:prstGeom prst="rect">
            <a:avLst/>
          </a:prstGeom>
        </p:spPr>
      </p:pic>
      <p:sp>
        <p:nvSpPr>
          <p:cNvPr id="7" name="Text Placeholder 10">
            <a:extLst>
              <a:ext uri="{FF2B5EF4-FFF2-40B4-BE49-F238E27FC236}">
                <a16:creationId xmlns:a16="http://schemas.microsoft.com/office/drawing/2014/main" id="{8AACF029-E572-0947-8EEF-C26CA680AD94}"/>
              </a:ext>
            </a:extLst>
          </p:cNvPr>
          <p:cNvSpPr>
            <a:spLocks noGrp="1"/>
          </p:cNvSpPr>
          <p:nvPr>
            <p:ph type="body" sz="quarter" idx="12" hasCustomPrompt="1"/>
          </p:nvPr>
        </p:nvSpPr>
        <p:spPr>
          <a:xfrm>
            <a:off x="996553" y="599007"/>
            <a:ext cx="7518797" cy="674688"/>
          </a:xfrm>
          <a:prstGeom prst="rect">
            <a:avLst/>
          </a:prstGeom>
        </p:spPr>
        <p:txBody>
          <a:bodyPr/>
          <a:lstStyle>
            <a:lvl1pPr marL="0" indent="0">
              <a:buNone/>
              <a:defRPr sz="3200" b="1">
                <a:solidFill>
                  <a:schemeClr val="tx2"/>
                </a:solidFill>
              </a:defRPr>
            </a:lvl1pPr>
          </a:lstStyle>
          <a:p>
            <a:pPr lvl="0"/>
            <a:r>
              <a:rPr lang="en-US" dirty="0"/>
              <a:t>Arial Bold 32pt Title</a:t>
            </a:r>
          </a:p>
        </p:txBody>
      </p:sp>
    </p:spTree>
    <p:extLst>
      <p:ext uri="{BB962C8B-B14F-4D97-AF65-F5344CB8AC3E}">
        <p14:creationId xmlns:p14="http://schemas.microsoft.com/office/powerpoint/2010/main" val="166785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 Bulleted tex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FC26A2D-788B-5C4B-9F35-6453359CF345}"/>
              </a:ext>
            </a:extLst>
          </p:cNvPr>
          <p:cNvSpPr>
            <a:spLocks noGrp="1"/>
          </p:cNvSpPr>
          <p:nvPr>
            <p:ph type="pic" sz="quarter" idx="17"/>
          </p:nvPr>
        </p:nvSpPr>
        <p:spPr>
          <a:xfrm>
            <a:off x="286942" y="2265363"/>
            <a:ext cx="3743546" cy="3103562"/>
          </a:xfrm>
          <a:prstGeom prst="rect">
            <a:avLst/>
          </a:prstGeom>
        </p:spPr>
        <p:txBody>
          <a:bodyPr/>
          <a:lstStyle/>
          <a:p>
            <a:r>
              <a:rPr lang="en-US"/>
              <a:t>Click icon to add picture</a:t>
            </a:r>
          </a:p>
        </p:txBody>
      </p:sp>
      <p:sp>
        <p:nvSpPr>
          <p:cNvPr id="15" name="Text Placeholder 14">
            <a:extLst>
              <a:ext uri="{FF2B5EF4-FFF2-40B4-BE49-F238E27FC236}">
                <a16:creationId xmlns:a16="http://schemas.microsoft.com/office/drawing/2014/main" id="{0A31D4C7-B32E-B949-9F9B-11383709A1FC}"/>
              </a:ext>
            </a:extLst>
          </p:cNvPr>
          <p:cNvSpPr>
            <a:spLocks noGrp="1"/>
          </p:cNvSpPr>
          <p:nvPr>
            <p:ph type="body" sz="quarter" idx="19"/>
          </p:nvPr>
        </p:nvSpPr>
        <p:spPr>
          <a:xfrm>
            <a:off x="4393406" y="2143126"/>
            <a:ext cx="4121944" cy="3598863"/>
          </a:xfrm>
          <a:prstGeom prst="rect">
            <a:avLst/>
          </a:prstGeom>
        </p:spPr>
        <p:txBody>
          <a:bodyPr/>
          <a:lstStyle>
            <a:lvl1pPr marL="439341" indent="-439341">
              <a:lnSpc>
                <a:spcPct val="90000"/>
              </a:lnSpc>
              <a:spcBef>
                <a:spcPts val="900"/>
              </a:spcBef>
              <a:buClr>
                <a:schemeClr val="accent1"/>
              </a:buClr>
              <a:buSzPct val="120000"/>
              <a:tabLst/>
              <a:defRPr sz="1600"/>
            </a:lvl1pPr>
            <a:lvl2pPr>
              <a:buClr>
                <a:schemeClr val="accent1"/>
              </a:buClr>
              <a:buSzPct val="120000"/>
              <a:defRPr sz="1500"/>
            </a:lvl2pPr>
            <a:lvl3pPr>
              <a:buClr>
                <a:schemeClr val="accent1"/>
              </a:buClr>
              <a:buSzPct val="120000"/>
              <a:defRPr sz="1500"/>
            </a:lvl3pPr>
            <a:lvl4pPr>
              <a:buClr>
                <a:schemeClr val="accent1"/>
              </a:buClr>
              <a:buSzPct val="120000"/>
              <a:defRPr sz="1500"/>
            </a:lvl4pPr>
            <a:lvl5pPr>
              <a:buClr>
                <a:schemeClr val="accent1"/>
              </a:buClr>
              <a:buSzPct val="120000"/>
              <a:defRPr sz="1500"/>
            </a:lvl5pPr>
          </a:lstStyle>
          <a:p>
            <a:pPr lvl="0"/>
            <a:r>
              <a:rPr lang="en-US"/>
              <a:t>Click to edit Master text styles</a:t>
            </a:r>
          </a:p>
        </p:txBody>
      </p:sp>
      <p:pic>
        <p:nvPicPr>
          <p:cNvPr id="6" name="Picture 5">
            <a:extLst>
              <a:ext uri="{FF2B5EF4-FFF2-40B4-BE49-F238E27FC236}">
                <a16:creationId xmlns:a16="http://schemas.microsoft.com/office/drawing/2014/main" id="{3F119BA3-6BCE-AF4B-9634-802C440B5EC6}"/>
              </a:ext>
            </a:extLst>
          </p:cNvPr>
          <p:cNvPicPr>
            <a:picLocks noChangeAspect="1"/>
          </p:cNvPicPr>
          <p:nvPr userDrawn="1"/>
        </p:nvPicPr>
        <p:blipFill>
          <a:blip r:embed="rId2"/>
          <a:stretch>
            <a:fillRect/>
          </a:stretch>
        </p:blipFill>
        <p:spPr>
          <a:xfrm>
            <a:off x="4038600" y="0"/>
            <a:ext cx="1066800" cy="419100"/>
          </a:xfrm>
          <a:prstGeom prst="rect">
            <a:avLst/>
          </a:prstGeom>
        </p:spPr>
      </p:pic>
      <p:sp>
        <p:nvSpPr>
          <p:cNvPr id="7" name="Text Placeholder 10">
            <a:extLst>
              <a:ext uri="{FF2B5EF4-FFF2-40B4-BE49-F238E27FC236}">
                <a16:creationId xmlns:a16="http://schemas.microsoft.com/office/drawing/2014/main" id="{58F5965F-96A6-C841-99CB-FD55E09856F6}"/>
              </a:ext>
            </a:extLst>
          </p:cNvPr>
          <p:cNvSpPr>
            <a:spLocks noGrp="1"/>
          </p:cNvSpPr>
          <p:nvPr>
            <p:ph type="body" sz="quarter" idx="12" hasCustomPrompt="1"/>
          </p:nvPr>
        </p:nvSpPr>
        <p:spPr>
          <a:xfrm>
            <a:off x="812601" y="778667"/>
            <a:ext cx="7518797" cy="674688"/>
          </a:xfrm>
          <a:prstGeom prst="rect">
            <a:avLst/>
          </a:prstGeom>
        </p:spPr>
        <p:txBody>
          <a:bodyPr/>
          <a:lstStyle>
            <a:lvl1pPr marL="0" indent="0" algn="ctr">
              <a:buNone/>
              <a:defRPr sz="3200" b="1">
                <a:solidFill>
                  <a:schemeClr val="tx2"/>
                </a:solidFill>
              </a:defRPr>
            </a:lvl1pPr>
          </a:lstStyle>
          <a:p>
            <a:pPr lvl="0"/>
            <a:r>
              <a:rPr lang="en-US" dirty="0"/>
              <a:t>Arial Bold 32pt Title</a:t>
            </a:r>
          </a:p>
        </p:txBody>
      </p:sp>
    </p:spTree>
    <p:extLst>
      <p:ext uri="{BB962C8B-B14F-4D97-AF65-F5344CB8AC3E}">
        <p14:creationId xmlns:p14="http://schemas.microsoft.com/office/powerpoint/2010/main" val="282785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BDE36-0D7F-4040-AA82-59F36AB7A1FB}"/>
              </a:ext>
            </a:extLst>
          </p:cNvPr>
          <p:cNvSpPr txBox="1"/>
          <p:nvPr userDrawn="1"/>
        </p:nvSpPr>
        <p:spPr>
          <a:xfrm>
            <a:off x="6899988" y="6356350"/>
            <a:ext cx="1885386" cy="230832"/>
          </a:xfrm>
          <a:prstGeom prst="rect">
            <a:avLst/>
          </a:prstGeom>
          <a:noFill/>
        </p:spPr>
        <p:txBody>
          <a:bodyPr wrap="square" rtlCol="0">
            <a:spAutoFit/>
          </a:bodyPr>
          <a:lstStyle/>
          <a:p>
            <a:pPr algn="r"/>
            <a:fld id="{858E04BE-65A9-A145-A0EB-EB6CD2880A85}" type="slidenum">
              <a:rPr lang="en-US" sz="900" smtClean="0">
                <a:solidFill>
                  <a:schemeClr val="tx2"/>
                </a:solidFill>
              </a:rPr>
              <a:t>‹#›</a:t>
            </a:fld>
            <a:endParaRPr lang="en-US" sz="900" dirty="0">
              <a:solidFill>
                <a:schemeClr val="tx2"/>
              </a:solidFill>
            </a:endParaRPr>
          </a:p>
        </p:txBody>
      </p:sp>
      <p:pic>
        <p:nvPicPr>
          <p:cNvPr id="4" name="Picture 3">
            <a:extLst>
              <a:ext uri="{FF2B5EF4-FFF2-40B4-BE49-F238E27FC236}">
                <a16:creationId xmlns:a16="http://schemas.microsoft.com/office/drawing/2014/main" id="{79D94798-48F9-2C47-9528-9FC7C9B544CB}"/>
              </a:ext>
            </a:extLst>
          </p:cNvPr>
          <p:cNvPicPr>
            <a:picLocks noChangeAspect="1"/>
          </p:cNvPicPr>
          <p:nvPr userDrawn="1"/>
        </p:nvPicPr>
        <p:blipFill>
          <a:blip r:embed="rId26"/>
          <a:stretch>
            <a:fillRect/>
          </a:stretch>
        </p:blipFill>
        <p:spPr>
          <a:xfrm>
            <a:off x="390525" y="6411082"/>
            <a:ext cx="2087232" cy="248177"/>
          </a:xfrm>
          <a:prstGeom prst="rect">
            <a:avLst/>
          </a:prstGeom>
        </p:spPr>
      </p:pic>
    </p:spTree>
    <p:extLst>
      <p:ext uri="{BB962C8B-B14F-4D97-AF65-F5344CB8AC3E}">
        <p14:creationId xmlns:p14="http://schemas.microsoft.com/office/powerpoint/2010/main" val="1641784492"/>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51" r:id="rId3"/>
    <p:sldLayoutId id="2147483650" r:id="rId4"/>
    <p:sldLayoutId id="2147483661" r:id="rId5"/>
    <p:sldLayoutId id="2147483662"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7" r:id="rId19"/>
    <p:sldLayoutId id="2147483679" r:id="rId20"/>
    <p:sldLayoutId id="2147483680" r:id="rId21"/>
    <p:sldLayoutId id="2147483681" r:id="rId22"/>
    <p:sldLayoutId id="2147483682" r:id="rId23"/>
    <p:sldLayoutId id="2147483683"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cc.org/files/NursingPractice2021.pdf"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s.org/acq-search?search=practice+standards" TargetMode="External"/><Relationship Id="rId7" Type="http://schemas.openxmlformats.org/officeDocument/2006/relationships/hyperlink" Target="https://www.ons.org/acq-search?search=role%20delineation&amp;source=Standards%20and%20Guideline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ww.ons.org/acq-search?search=position%20&amp;source=Position%20Statements" TargetMode="External"/><Relationship Id="rId5" Type="http://schemas.openxmlformats.org/officeDocument/2006/relationships/hyperlink" Target="https://www.ons.org/acq-search?search=advocacy&amp;source=Web%20Page" TargetMode="External"/><Relationship Id="rId4" Type="http://schemas.openxmlformats.org/officeDocument/2006/relationships/hyperlink" Target="https://www.ons.org/explore-resources?display=results&amp;source=150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ww.ons.org/books/chemotherapy-and-immunotherapy-guidelines-and-recommendations-practice"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org/acq-search?search=standards%20and%20guidelines&amp;source=Standards%20and%20Guidelines"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www.ons.org/acq-search?search=practice+standards" TargetMode="External"/><Relationship Id="rId7" Type="http://schemas.openxmlformats.org/officeDocument/2006/relationships/hyperlink" Target="https://www.ons.org/acq-search?search=role%20delineation&amp;source=Standards%20and%20Guidelines"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www.ons.org/acq-search?search=position%20&amp;source=Position%20Statements" TargetMode="External"/><Relationship Id="rId5" Type="http://schemas.openxmlformats.org/officeDocument/2006/relationships/hyperlink" Target="https://www.ons.org/acq-search?search=advocacy&amp;source=Web%20Page" TargetMode="External"/><Relationship Id="rId4" Type="http://schemas.openxmlformats.org/officeDocument/2006/relationships/hyperlink" Target="https://www.ons.org/explore-resources?display=results&amp;source=150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ns.org/acq-search?search=position+statements&amp;source=Position%20Statements"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s.org/acq-search?search=practice+standards" TargetMode="External"/><Relationship Id="rId7" Type="http://schemas.openxmlformats.org/officeDocument/2006/relationships/hyperlink" Target="https://www.ons.org/acq-search?search=role%20delineation&amp;source=Standards%20and%20Guidelines"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hyperlink" Target="https://www.ons.org/acq-search?search=position%20&amp;source=Position%20Statements" TargetMode="External"/><Relationship Id="rId5" Type="http://schemas.openxmlformats.org/officeDocument/2006/relationships/hyperlink" Target="https://www.ons.org/acq-search?search=advocacy&amp;source=Web%20Page" TargetMode="External"/><Relationship Id="rId4" Type="http://schemas.openxmlformats.org/officeDocument/2006/relationships/hyperlink" Target="https://www.ons.org/explore-resources?display=results&amp;source=150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www.ons.org/system/files/2020-05/Oncology_Nurse_Generalist_Competencies_2016.pdf"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ons.org/acq-search?search=practice+standards" TargetMode="External"/><Relationship Id="rId7" Type="http://schemas.openxmlformats.org/officeDocument/2006/relationships/hyperlink" Target="https://www.ons.org/acq-search?search=role%20delineation&amp;source=Standards%20and%20Guidelines"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hyperlink" Target="https://www.ons.org/acq-search?search=position%20&amp;source=Position%20Statements" TargetMode="External"/><Relationship Id="rId5" Type="http://schemas.openxmlformats.org/officeDocument/2006/relationships/hyperlink" Target="https://www.ons.org/acq-search?search=advocacy&amp;source=Web%20Page" TargetMode="External"/><Relationship Id="rId4" Type="http://schemas.openxmlformats.org/officeDocument/2006/relationships/hyperlink" Target="https://www.ons.org/explore-resources?display=results&amp;source=15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ursingworld.org/coe-view-only" TargetMode="Externa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practicetests.oncc.org/"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www.oncc.org/files/BigList_29.pdf" TargetMode="External"/><Relationship Id="rId5" Type="http://schemas.openxmlformats.org/officeDocument/2006/relationships/hyperlink" Target="https://www.ons.org/explore-resources?intent=1446&amp;display=results&amp;sort_by=created&amp;items_per_page=50" TargetMode="External"/><Relationship Id="rId4" Type="http://schemas.openxmlformats.org/officeDocument/2006/relationships/hyperlink" Target="about:blank"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www.asco.org/chemo-standards" TargetMode="External"/><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hyperlink" Target="http://www.usp.org/sites/default/files/usp/document/our-work/healthcare-quality-safety/general-chapter-800.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sco.org/chemo-standards" TargetMode="External"/><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hyperlink" Target="http://www.usp.org/sites/default/files/usp/document/our-work/healthcare-quality-safety/general-chapter-800.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https://homecaremissouri.org/mahc/documents/CodeofEthicswInterpretiveStatements20141.pdf" TargetMode="External"/><Relationship Id="rId2" Type="http://schemas.openxmlformats.org/officeDocument/2006/relationships/notesSlide" Target="../notesSlides/notesSlide58.xml"/><Relationship Id="rId1" Type="http://schemas.openxmlformats.org/officeDocument/2006/relationships/slideLayout" Target="../slideLayouts/slideLayout23.xml"/><Relationship Id="rId5" Type="http://schemas.openxmlformats.org/officeDocument/2006/relationships/hyperlink" Target="http://www.asco.org/chemo-standards" TargetMode="External"/><Relationship Id="rId4" Type="http://schemas.openxmlformats.org/officeDocument/2006/relationships/hyperlink" Target="http://www.usp.org/sites/default/files/usp/document/our-work/healthcare-quality-safety/general-chapter-800.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org/acq-search?search=practice+standards" TargetMode="External"/><Relationship Id="rId7" Type="http://schemas.openxmlformats.org/officeDocument/2006/relationships/hyperlink" Target="https://www.ons.org/acq-search?search=role%20delineation&amp;source=Standards%20and%20Guidelines"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www.ons.org/acq-search?search=position%20&amp;source=Position%20Statements" TargetMode="External"/><Relationship Id="rId5" Type="http://schemas.openxmlformats.org/officeDocument/2006/relationships/hyperlink" Target="https://www.ons.org/acq-search?search=advocacy&amp;source=Web%20Page" TargetMode="External"/><Relationship Id="rId4" Type="http://schemas.openxmlformats.org/officeDocument/2006/relationships/hyperlink" Target="https://www.ons.org/explore-resources?display=results&amp;source=15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2FDE-8BE0-6849-9DBB-6553B85D24D5}"/>
              </a:ext>
            </a:extLst>
          </p:cNvPr>
          <p:cNvSpPr>
            <a:spLocks noGrp="1"/>
          </p:cNvSpPr>
          <p:nvPr>
            <p:ph type="ctrTitle"/>
          </p:nvPr>
        </p:nvSpPr>
        <p:spPr/>
        <p:txBody>
          <a:bodyPr/>
          <a:lstStyle/>
          <a:p>
            <a:r>
              <a:rPr lang="en-US" dirty="0"/>
              <a:t>Professional Scope and Standards</a:t>
            </a:r>
          </a:p>
        </p:txBody>
      </p:sp>
      <p:sp>
        <p:nvSpPr>
          <p:cNvPr id="3" name="Subtitle 2">
            <a:extLst>
              <a:ext uri="{FF2B5EF4-FFF2-40B4-BE49-F238E27FC236}">
                <a16:creationId xmlns:a16="http://schemas.microsoft.com/office/drawing/2014/main" id="{BCD0B2AC-4D6D-DA4E-BE63-1006E60E77CD}"/>
              </a:ext>
            </a:extLst>
          </p:cNvPr>
          <p:cNvSpPr>
            <a:spLocks noGrp="1"/>
          </p:cNvSpPr>
          <p:nvPr>
            <p:ph type="subTitle" idx="1"/>
          </p:nvPr>
        </p:nvSpPr>
        <p:spPr/>
        <p:txBody>
          <a:bodyPr/>
          <a:lstStyle/>
          <a:p>
            <a:r>
              <a:rPr lang="en-US" dirty="0"/>
              <a:t>A Review for Oncology Certification Exam</a:t>
            </a:r>
          </a:p>
          <a:p>
            <a:r>
              <a:rPr lang="en-US" dirty="0"/>
              <a:t>Nellee H. Fine, BSN, MA, RN, AOCN</a:t>
            </a:r>
          </a:p>
        </p:txBody>
      </p:sp>
      <p:sp>
        <p:nvSpPr>
          <p:cNvPr id="4" name="Text Placeholder 3">
            <a:extLst>
              <a:ext uri="{FF2B5EF4-FFF2-40B4-BE49-F238E27FC236}">
                <a16:creationId xmlns:a16="http://schemas.microsoft.com/office/drawing/2014/main" id="{E9135908-61B6-E74F-8E89-41B7A3A6174E}"/>
              </a:ext>
            </a:extLst>
          </p:cNvPr>
          <p:cNvSpPr>
            <a:spLocks noGrp="1"/>
          </p:cNvSpPr>
          <p:nvPr>
            <p:ph type="body" sz="quarter" idx="10"/>
          </p:nvPr>
        </p:nvSpPr>
        <p:spPr/>
        <p:txBody>
          <a:bodyPr/>
          <a:lstStyle/>
          <a:p>
            <a:r>
              <a:rPr lang="en-US"/>
              <a:t>Fall 2022</a:t>
            </a:r>
            <a:endParaRPr lang="en-US" dirty="0"/>
          </a:p>
        </p:txBody>
      </p:sp>
    </p:spTree>
    <p:extLst>
      <p:ext uri="{BB962C8B-B14F-4D97-AF65-F5344CB8AC3E}">
        <p14:creationId xmlns:p14="http://schemas.microsoft.com/office/powerpoint/2010/main" val="193318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69BE28"/>
              </a:buClr>
              <a:buSzPct val="100000"/>
              <a:buFont typeface="Arial"/>
              <a:buNone/>
            </a:pPr>
            <a:r>
              <a:rPr lang="en-US" sz="2700" b="1" i="1" dirty="0">
                <a:solidFill>
                  <a:schemeClr val="accent2">
                    <a:lumMod val="75000"/>
                  </a:schemeClr>
                </a:solidFill>
              </a:rPr>
              <a:t>ONCOLOGY</a:t>
            </a:r>
            <a:r>
              <a:rPr lang="en-US" sz="2700" b="1" i="1" dirty="0">
                <a:solidFill>
                  <a:srgbClr val="0084C1"/>
                </a:solidFill>
              </a:rPr>
              <a:t> NURSING PRACTICE: </a:t>
            </a:r>
            <a:r>
              <a:rPr lang="en-US" sz="2700" b="1" i="1" dirty="0">
                <a:solidFill>
                  <a:schemeClr val="accent2">
                    <a:lumMod val="75000"/>
                  </a:schemeClr>
                </a:solidFill>
              </a:rPr>
              <a:t>Certification</a:t>
            </a:r>
            <a:endParaRPr sz="2700" b="1" i="1" dirty="0">
              <a:solidFill>
                <a:schemeClr val="accent2">
                  <a:lumMod val="75000"/>
                </a:schemeClr>
              </a:solidFill>
            </a:endParaRPr>
          </a:p>
          <a:p>
            <a:pPr marL="0" lvl="0" indent="0" algn="l" rtl="0">
              <a:lnSpc>
                <a:spcPct val="100000"/>
              </a:lnSpc>
              <a:spcBef>
                <a:spcPts val="0"/>
              </a:spcBef>
              <a:spcAft>
                <a:spcPts val="0"/>
              </a:spcAft>
              <a:buClr>
                <a:srgbClr val="69BE28"/>
              </a:buClr>
              <a:buSzPct val="100000"/>
              <a:buFont typeface="Arial"/>
              <a:buNone/>
            </a:pPr>
            <a:endParaRPr sz="2520" i="1" dirty="0">
              <a:solidFill>
                <a:srgbClr val="69BE28"/>
              </a:solidFill>
            </a:endParaRPr>
          </a:p>
          <a:p>
            <a:pPr marL="0" lvl="0" indent="0" algn="l" rtl="0">
              <a:lnSpc>
                <a:spcPct val="100000"/>
              </a:lnSpc>
              <a:spcBef>
                <a:spcPts val="0"/>
              </a:spcBef>
              <a:spcAft>
                <a:spcPts val="0"/>
              </a:spcAft>
              <a:buClr>
                <a:srgbClr val="69BE28"/>
              </a:buClr>
              <a:buSzPct val="100000"/>
              <a:buFont typeface="Arial"/>
              <a:buNone/>
            </a:pPr>
            <a:br>
              <a:rPr lang="en-US" sz="2520" i="1" dirty="0">
                <a:solidFill>
                  <a:srgbClr val="69BE28"/>
                </a:solidFill>
              </a:rPr>
            </a:br>
            <a:br>
              <a:rPr lang="en-US" sz="2520" i="1" dirty="0">
                <a:solidFill>
                  <a:srgbClr val="69BE28"/>
                </a:solidFill>
              </a:rPr>
            </a:br>
            <a:br>
              <a:rPr lang="en-US" sz="2520" i="1" dirty="0">
                <a:solidFill>
                  <a:srgbClr val="69BE28"/>
                </a:solidFill>
              </a:rPr>
            </a:br>
            <a:endParaRPr sz="2340" dirty="0"/>
          </a:p>
        </p:txBody>
      </p:sp>
      <p:sp>
        <p:nvSpPr>
          <p:cNvPr id="4" name="Text Placeholder 3">
            <a:extLst>
              <a:ext uri="{FF2B5EF4-FFF2-40B4-BE49-F238E27FC236}">
                <a16:creationId xmlns:a16="http://schemas.microsoft.com/office/drawing/2014/main" id="{68A7FA4E-AD81-4DE1-9AD1-6B23D8567166}"/>
              </a:ext>
            </a:extLst>
          </p:cNvPr>
          <p:cNvSpPr>
            <a:spLocks noGrp="1"/>
          </p:cNvSpPr>
          <p:nvPr>
            <p:ph type="body" idx="1"/>
          </p:nvPr>
        </p:nvSpPr>
        <p:spPr/>
        <p:txBody>
          <a:bodyPr>
            <a:normAutofit fontScale="92500" lnSpcReduction="20000"/>
          </a:bodyPr>
          <a:lstStyle/>
          <a:p>
            <a:pPr marL="114300" indent="0" algn="l">
              <a:buNone/>
            </a:pPr>
            <a:r>
              <a:rPr lang="en-US" sz="2600" b="0" i="0" dirty="0">
                <a:solidFill>
                  <a:schemeClr val="accent2">
                    <a:lumMod val="75000"/>
                  </a:schemeClr>
                </a:solidFill>
                <a:effectLst/>
                <a:latin typeface="Lato" panose="020F0502020204030203" pitchFamily="34" charset="0"/>
              </a:rPr>
              <a:t>ONCC's Definition of Oncology Nursing Practice:</a:t>
            </a:r>
          </a:p>
          <a:p>
            <a:pPr marL="114300" indent="0" algn="l">
              <a:buNone/>
            </a:pPr>
            <a:endParaRPr lang="en-US" b="0" i="0" dirty="0">
              <a:solidFill>
                <a:srgbClr val="36535E"/>
              </a:solidFill>
              <a:effectLst/>
              <a:latin typeface="Lato" panose="020F0502020204030203" pitchFamily="34" charset="0"/>
            </a:endParaRPr>
          </a:p>
          <a:p>
            <a:pPr marL="114300" indent="0" algn="l">
              <a:buNone/>
            </a:pPr>
            <a:r>
              <a:rPr lang="en-US" sz="2600" i="1" dirty="0">
                <a:solidFill>
                  <a:srgbClr val="0070C0"/>
                </a:solidFill>
                <a:effectLst/>
              </a:rPr>
              <a:t>may be work experience that is direct and/or indirect patient care in clinical practice, nursing administration, education, research, or consultation in the specialty represented by the credential. </a:t>
            </a:r>
          </a:p>
          <a:p>
            <a:pPr marL="114300" indent="0" algn="l">
              <a:buNone/>
            </a:pPr>
            <a:endParaRPr lang="en-US" sz="2600" dirty="0">
              <a:solidFill>
                <a:srgbClr val="0070C0"/>
              </a:solidFill>
            </a:endParaRPr>
          </a:p>
          <a:p>
            <a:pPr marL="114300" indent="0" algn="l">
              <a:buNone/>
            </a:pPr>
            <a:r>
              <a:rPr lang="en-US" sz="2600" dirty="0">
                <a:solidFill>
                  <a:srgbClr val="0070C0"/>
                </a:solidFill>
                <a:effectLst/>
              </a:rPr>
              <a:t>The position MUST be filled by a </a:t>
            </a:r>
            <a:r>
              <a:rPr lang="en-US" sz="2600" u="sng" dirty="0">
                <a:solidFill>
                  <a:srgbClr val="0070C0"/>
                </a:solidFill>
                <a:effectLst/>
              </a:rPr>
              <a:t>Registered Nurse.</a:t>
            </a:r>
          </a:p>
          <a:p>
            <a:pPr marL="114300" indent="0" algn="l">
              <a:buNone/>
            </a:pPr>
            <a:endParaRPr lang="en-US" sz="2600" u="sng" dirty="0">
              <a:solidFill>
                <a:srgbClr val="0070C0"/>
              </a:solidFill>
            </a:endParaRPr>
          </a:p>
          <a:p>
            <a:pPr marL="114300" indent="0" algn="l">
              <a:buNone/>
            </a:pPr>
            <a:endParaRPr lang="en-US" sz="2600" dirty="0">
              <a:solidFill>
                <a:srgbClr val="0070C0"/>
              </a:solidFill>
            </a:endParaRPr>
          </a:p>
          <a:p>
            <a:pPr marL="114300" indent="0" algn="l">
              <a:buNone/>
            </a:pPr>
            <a:r>
              <a:rPr lang="en-US" sz="2600" dirty="0">
                <a:solidFill>
                  <a:srgbClr val="0070C0"/>
                </a:solidFill>
              </a:rPr>
              <a:t>Nursing practice as eligibility criteria for certification and renewal requires a broad definition to reflect rapidly evolving roles across the cancer care continuum. </a:t>
            </a:r>
          </a:p>
          <a:p>
            <a:pPr marL="114300" indent="0" algn="l">
              <a:buNone/>
            </a:pPr>
            <a:endParaRPr lang="en-US" sz="2600" dirty="0"/>
          </a:p>
          <a:p>
            <a:pPr marL="114300" indent="0" algn="l">
              <a:buNone/>
            </a:pPr>
            <a:endParaRPr lang="en-US" sz="2800" b="0" i="1" u="sng" dirty="0">
              <a:solidFill>
                <a:srgbClr val="333333"/>
              </a:solidFill>
              <a:effectLst/>
              <a:latin typeface="Lucida"/>
            </a:endParaRPr>
          </a:p>
          <a:p>
            <a:pPr marL="114300" indent="0" algn="l">
              <a:buNone/>
            </a:pPr>
            <a:r>
              <a:rPr lang="en-US" sz="1400" b="0" i="0" dirty="0">
                <a:solidFill>
                  <a:srgbClr val="333333"/>
                </a:solidFill>
                <a:effectLst/>
                <a:latin typeface="Lucida"/>
              </a:rPr>
              <a:t>Effective January 1, 2021</a:t>
            </a:r>
          </a:p>
          <a:p>
            <a:pPr marL="114300" indent="0">
              <a:buNone/>
            </a:pPr>
            <a:endParaRPr lang="en-US" dirty="0"/>
          </a:p>
          <a:p>
            <a:pPr marL="114300" indent="0">
              <a:buNone/>
            </a:pPr>
            <a:r>
              <a:rPr lang="en-US" dirty="0">
                <a:hlinkClick r:id="rId3"/>
              </a:rPr>
              <a:t>https://www.oncc.org/files/NursingPractice2021.pdf</a:t>
            </a:r>
            <a:r>
              <a:rPr lang="en-US" dirty="0"/>
              <a:t> </a:t>
            </a:r>
          </a:p>
        </p:txBody>
      </p:sp>
      <p:sp>
        <p:nvSpPr>
          <p:cNvPr id="172" name="Google Shape;172;p9"/>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10</a:t>
            </a:fld>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idx="4294967295"/>
          </p:nvPr>
        </p:nvSpPr>
        <p:spPr>
          <a:xfrm>
            <a:off x="330102" y="245117"/>
            <a:ext cx="8520600" cy="7635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lnSpc>
                <a:spcPct val="122222"/>
              </a:lnSpc>
              <a:spcBef>
                <a:spcPts val="0"/>
              </a:spcBef>
              <a:spcAft>
                <a:spcPts val="0"/>
              </a:spcAft>
              <a:buClr>
                <a:srgbClr val="69BE28"/>
              </a:buClr>
              <a:buSzPct val="92857"/>
              <a:buFont typeface="Arial"/>
              <a:buNone/>
            </a:pPr>
            <a:r>
              <a:rPr lang="en-US" sz="2800" b="1" i="1" dirty="0">
                <a:solidFill>
                  <a:srgbClr val="0084C1"/>
                </a:solidFill>
              </a:rPr>
              <a:t>SCOPE OF </a:t>
            </a:r>
            <a:r>
              <a:rPr lang="en-US" sz="2800" b="1" i="1" dirty="0">
                <a:solidFill>
                  <a:schemeClr val="accent2">
                    <a:lumMod val="75000"/>
                  </a:schemeClr>
                </a:solidFill>
              </a:rPr>
              <a:t>ONCOLOGY</a:t>
            </a:r>
            <a:r>
              <a:rPr lang="en-US" sz="2800" b="1" i="1" dirty="0">
                <a:solidFill>
                  <a:srgbClr val="0084C1"/>
                </a:solidFill>
              </a:rPr>
              <a:t> NURSING PRACTICE:</a:t>
            </a:r>
            <a:endParaRPr b="0" dirty="0">
              <a:solidFill>
                <a:srgbClr val="69BE28"/>
              </a:solidFill>
            </a:endParaRPr>
          </a:p>
        </p:txBody>
      </p:sp>
      <p:sp>
        <p:nvSpPr>
          <p:cNvPr id="179" name="Google Shape;179;p1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180" name="Google Shape;180;p10"/>
          <p:cNvSpPr txBox="1"/>
          <p:nvPr/>
        </p:nvSpPr>
        <p:spPr>
          <a:xfrm>
            <a:off x="304799" y="1134275"/>
            <a:ext cx="4791075" cy="5909270"/>
          </a:xfrm>
          <a:prstGeom prst="rect">
            <a:avLst/>
          </a:prstGeom>
          <a:noFill/>
          <a:ln>
            <a:noFill/>
          </a:ln>
        </p:spPr>
        <p:txBody>
          <a:bodyPr spcFirstLastPara="1" wrap="square" lIns="91425" tIns="45700" rIns="91425" bIns="45700" anchor="t" anchorCtr="0">
            <a:spAutoFit/>
          </a:bodyPr>
          <a:lstStyle/>
          <a:p>
            <a:pPr marL="285750" lvl="0" indent="-285750" algn="l" rtl="0">
              <a:spcBef>
                <a:spcPts val="0"/>
              </a:spcBef>
              <a:spcAft>
                <a:spcPts val="0"/>
              </a:spcAft>
              <a:buClr>
                <a:schemeClr val="accent1"/>
              </a:buClr>
              <a:buSzPts val="1800"/>
              <a:buFont typeface="Arial" panose="020B0604020202020204" pitchFamily="34" charset="0"/>
              <a:buChar char="•"/>
            </a:pPr>
            <a:r>
              <a:rPr lang="en-US" sz="2200" b="1" u="sng" dirty="0">
                <a:solidFill>
                  <a:schemeClr val="accent1"/>
                </a:solidFill>
              </a:rPr>
              <a:t>Evidence-based </a:t>
            </a:r>
            <a:r>
              <a:rPr lang="en-US" sz="2200" b="1" dirty="0">
                <a:solidFill>
                  <a:schemeClr val="accent1"/>
                </a:solidFill>
              </a:rPr>
              <a:t>nursing or health care literature</a:t>
            </a:r>
          </a:p>
          <a:p>
            <a:pPr marL="285750" lvl="0" indent="-285750" algn="l" rtl="0">
              <a:spcBef>
                <a:spcPts val="0"/>
              </a:spcBef>
              <a:spcAft>
                <a:spcPts val="0"/>
              </a:spcAft>
              <a:buClr>
                <a:schemeClr val="accent1"/>
              </a:buClr>
              <a:buSzPts val="1800"/>
              <a:buFont typeface="Arial" panose="020B0604020202020204" pitchFamily="34" charset="0"/>
              <a:buChar char="•"/>
            </a:pPr>
            <a:endParaRPr sz="2200" b="1" dirty="0">
              <a:solidFill>
                <a:schemeClr val="accent1"/>
              </a:solidFill>
            </a:endParaRPr>
          </a:p>
          <a:p>
            <a:pPr marL="285750" lvl="0" indent="-285750" algn="l" rtl="0">
              <a:spcBef>
                <a:spcPts val="0"/>
              </a:spcBef>
              <a:spcAft>
                <a:spcPts val="0"/>
              </a:spcAft>
              <a:buClr>
                <a:schemeClr val="accent1"/>
              </a:buClr>
              <a:buSzPts val="1800"/>
              <a:buFont typeface="Arial" panose="020B0604020202020204" pitchFamily="34" charset="0"/>
              <a:buChar char="•"/>
            </a:pPr>
            <a:r>
              <a:rPr lang="en-US" sz="2200" b="1" u="sng" dirty="0">
                <a:solidFill>
                  <a:schemeClr val="accent1"/>
                </a:solidFill>
              </a:rPr>
              <a:t>Practice policies </a:t>
            </a:r>
            <a:r>
              <a:rPr lang="en-US" sz="2200" b="1" dirty="0">
                <a:solidFill>
                  <a:schemeClr val="accent1"/>
                </a:solidFill>
              </a:rPr>
              <a:t>and/or procedures</a:t>
            </a:r>
          </a:p>
          <a:p>
            <a:pPr marL="285750" lvl="0" indent="-285750" algn="l" rtl="0">
              <a:spcBef>
                <a:spcPts val="0"/>
              </a:spcBef>
              <a:spcAft>
                <a:spcPts val="0"/>
              </a:spcAft>
              <a:buClr>
                <a:schemeClr val="accent1"/>
              </a:buClr>
              <a:buSzPts val="1800"/>
              <a:buFont typeface="Arial" panose="020B0604020202020204" pitchFamily="34" charset="0"/>
              <a:buChar char="•"/>
            </a:pPr>
            <a:endParaRPr sz="2200" b="1" dirty="0">
              <a:solidFill>
                <a:schemeClr val="accent1"/>
              </a:solidFill>
            </a:endParaRPr>
          </a:p>
          <a:p>
            <a:pPr marL="285750" lvl="0" indent="-285750" algn="l" rtl="0">
              <a:spcBef>
                <a:spcPts val="0"/>
              </a:spcBef>
              <a:spcAft>
                <a:spcPts val="0"/>
              </a:spcAft>
              <a:buClr>
                <a:schemeClr val="accent1"/>
              </a:buClr>
              <a:buSzPts val="1800"/>
              <a:buFont typeface="Arial" panose="020B0604020202020204" pitchFamily="34" charset="0"/>
              <a:buChar char="•"/>
            </a:pPr>
            <a:r>
              <a:rPr lang="en-US" sz="2200" b="1" u="sng" dirty="0">
                <a:solidFill>
                  <a:schemeClr val="accent1"/>
                </a:solidFill>
              </a:rPr>
              <a:t>Education</a:t>
            </a:r>
            <a:r>
              <a:rPr lang="en-US" sz="2200" b="1" dirty="0">
                <a:solidFill>
                  <a:schemeClr val="accent1"/>
                </a:solidFill>
              </a:rPr>
              <a:t> to safely perform procedures</a:t>
            </a:r>
          </a:p>
          <a:p>
            <a:pPr marL="285750" lvl="0" indent="-285750" algn="l" rtl="0">
              <a:spcBef>
                <a:spcPts val="0"/>
              </a:spcBef>
              <a:spcAft>
                <a:spcPts val="0"/>
              </a:spcAft>
              <a:buClr>
                <a:schemeClr val="accent1"/>
              </a:buClr>
              <a:buSzPts val="1800"/>
              <a:buFont typeface="Arial" panose="020B0604020202020204" pitchFamily="34" charset="0"/>
              <a:buChar char="•"/>
            </a:pPr>
            <a:endParaRPr sz="2200" b="1" dirty="0">
              <a:solidFill>
                <a:schemeClr val="accent1"/>
              </a:solidFill>
            </a:endParaRPr>
          </a:p>
          <a:p>
            <a:pPr marL="285750" lvl="0" indent="-285750" algn="l" rtl="0">
              <a:spcBef>
                <a:spcPts val="0"/>
              </a:spcBef>
              <a:spcAft>
                <a:spcPts val="0"/>
              </a:spcAft>
              <a:buClr>
                <a:schemeClr val="accent1"/>
              </a:buClr>
              <a:buSzPts val="1800"/>
              <a:buFont typeface="Arial" panose="020B0604020202020204" pitchFamily="34" charset="0"/>
              <a:buChar char="•"/>
            </a:pPr>
            <a:r>
              <a:rPr lang="en-US" sz="2200" b="1" dirty="0">
                <a:solidFill>
                  <a:schemeClr val="accent1"/>
                </a:solidFill>
              </a:rPr>
              <a:t>Documented evidence of RNs current </a:t>
            </a:r>
            <a:r>
              <a:rPr lang="en-US" sz="2200" b="1" u="sng" dirty="0">
                <a:solidFill>
                  <a:schemeClr val="accent1"/>
                </a:solidFill>
              </a:rPr>
              <a:t>competence</a:t>
            </a:r>
          </a:p>
          <a:p>
            <a:pPr lvl="0" algn="l" rtl="0">
              <a:spcBef>
                <a:spcPts val="0"/>
              </a:spcBef>
              <a:spcAft>
                <a:spcPts val="0"/>
              </a:spcAft>
              <a:buClr>
                <a:schemeClr val="accent1"/>
              </a:buClr>
              <a:buSzPts val="1800"/>
            </a:pPr>
            <a:endParaRPr sz="2200" b="1" dirty="0">
              <a:solidFill>
                <a:schemeClr val="accent1"/>
              </a:solidFill>
            </a:endParaRPr>
          </a:p>
          <a:p>
            <a:pPr marL="285750" lvl="0" indent="-285750" algn="l" rtl="0">
              <a:spcBef>
                <a:spcPts val="0"/>
              </a:spcBef>
              <a:spcAft>
                <a:spcPts val="0"/>
              </a:spcAft>
              <a:buClr>
                <a:schemeClr val="accent1"/>
              </a:buClr>
              <a:buSzPts val="1800"/>
              <a:buFont typeface="Arial" panose="020B0604020202020204" pitchFamily="34" charset="0"/>
              <a:buChar char="•"/>
            </a:pPr>
            <a:r>
              <a:rPr lang="en-US" sz="2200" b="1" dirty="0">
                <a:solidFill>
                  <a:schemeClr val="accent1"/>
                </a:solidFill>
              </a:rPr>
              <a:t>Appropriate </a:t>
            </a:r>
            <a:r>
              <a:rPr lang="en-US" sz="2200" b="1" u="sng" dirty="0">
                <a:solidFill>
                  <a:schemeClr val="accent1"/>
                </a:solidFill>
              </a:rPr>
              <a:t>resources  available</a:t>
            </a:r>
            <a:endParaRPr sz="2200" b="1" u="sng" dirty="0">
              <a:solidFill>
                <a:schemeClr val="accent1"/>
              </a:solidFill>
            </a:endParaRPr>
          </a:p>
          <a:p>
            <a:pPr marL="469900" marR="0" lvl="0" indent="-342900" algn="l" rtl="0">
              <a:lnSpc>
                <a:spcPct val="100000"/>
              </a:lnSpc>
              <a:spcBef>
                <a:spcPts val="0"/>
              </a:spcBef>
              <a:spcAft>
                <a:spcPts val="0"/>
              </a:spcAft>
              <a:buClr>
                <a:schemeClr val="dk1"/>
              </a:buClr>
              <a:buSzPts val="2000"/>
              <a:buFont typeface="Arial" panose="020B0604020202020204" pitchFamily="34" charset="0"/>
              <a:buChar char="•"/>
            </a:pPr>
            <a:endParaRPr sz="2000" dirty="0">
              <a:solidFill>
                <a:schemeClr val="dk1"/>
              </a:solidFill>
            </a:endParaRPr>
          </a:p>
          <a:p>
            <a:pPr marR="0" lvl="0" algn="l" rtl="0">
              <a:lnSpc>
                <a:spcPct val="100000"/>
              </a:lnSpc>
              <a:spcBef>
                <a:spcPts val="0"/>
              </a:spcBef>
              <a:spcAft>
                <a:spcPts val="0"/>
              </a:spcAft>
              <a:buClr>
                <a:srgbClr val="000000"/>
              </a:buClr>
              <a:buSzPts val="1400"/>
            </a:pPr>
            <a:br>
              <a:rPr lang="en-US" sz="1400" b="0" i="0" u="none" strike="noStrike" cap="none" dirty="0">
                <a:solidFill>
                  <a:schemeClr val="dk1"/>
                </a:solidFill>
                <a:latin typeface="Arial"/>
                <a:ea typeface="Arial"/>
                <a:cs typeface="Arial"/>
                <a:sym typeface="Arial"/>
              </a:rPr>
            </a:b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endParaRPr>
          </a:p>
        </p:txBody>
      </p:sp>
      <p:sp>
        <p:nvSpPr>
          <p:cNvPr id="181" name="Google Shape;181;p10"/>
          <p:cNvSpPr/>
          <p:nvPr/>
        </p:nvSpPr>
        <p:spPr>
          <a:xfrm>
            <a:off x="2253374" y="6042626"/>
            <a:ext cx="5685000" cy="292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a:solidFill>
                  <a:schemeClr val="accent2"/>
                </a:solidFill>
                <a:latin typeface="Arial"/>
                <a:ea typeface="Arial"/>
                <a:cs typeface="Arial"/>
                <a:sym typeface="Arial"/>
              </a:rPr>
              <a:t>*see handout </a:t>
            </a:r>
            <a:r>
              <a:rPr lang="en-US" sz="1100" b="1" i="0" u="none" strike="noStrike" cap="none" dirty="0">
                <a:solidFill>
                  <a:schemeClr val="accent2"/>
                </a:solidFill>
                <a:latin typeface="Arial"/>
                <a:ea typeface="Arial"/>
                <a:cs typeface="Arial"/>
                <a:sym typeface="Arial"/>
              </a:rPr>
              <a:t>“Scope of Practice Decision-making Framework”; Ballard, 2016</a:t>
            </a:r>
            <a:endParaRPr sz="1100" b="1" i="0" u="none" strike="noStrike" cap="none" dirty="0">
              <a:solidFill>
                <a:schemeClr val="accent2"/>
              </a:solidFill>
              <a:latin typeface="Arial"/>
              <a:ea typeface="Arial"/>
              <a:cs typeface="Arial"/>
              <a:sym typeface="Arial"/>
            </a:endParaRPr>
          </a:p>
        </p:txBody>
      </p:sp>
      <p:pic>
        <p:nvPicPr>
          <p:cNvPr id="182" name="Google Shape;182;p10"/>
          <p:cNvPicPr preferRelativeResize="0"/>
          <p:nvPr/>
        </p:nvPicPr>
        <p:blipFill rotWithShape="1">
          <a:blip r:embed="rId3">
            <a:alphaModFix/>
          </a:blip>
          <a:srcRect/>
          <a:stretch/>
        </p:blipFill>
        <p:spPr>
          <a:xfrm>
            <a:off x="4667250" y="1134275"/>
            <a:ext cx="4353908" cy="4362601"/>
          </a:xfrm>
          <a:prstGeom prst="rect">
            <a:avLst/>
          </a:prstGeom>
          <a:noFill/>
          <a:ln>
            <a:noFill/>
          </a:ln>
        </p:spPr>
      </p:pic>
      <p:sp>
        <p:nvSpPr>
          <p:cNvPr id="183" name="Google Shape;183;p10"/>
          <p:cNvSpPr txBox="1"/>
          <p:nvPr/>
        </p:nvSpPr>
        <p:spPr>
          <a:xfrm>
            <a:off x="5610225" y="5428259"/>
            <a:ext cx="324047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0070C0"/>
                </a:solidFill>
              </a:rPr>
              <a:t>FOUNDATION of PRACTICE</a:t>
            </a:r>
            <a:endParaRPr sz="1600" b="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3000">
              <a:srgbClr val="CCECFF"/>
            </a:gs>
            <a:gs pos="100000">
              <a:schemeClr val="accent1">
                <a:lumMod val="30000"/>
                <a:lumOff val="70000"/>
              </a:schemeClr>
            </a:gs>
          </a:gsLst>
          <a:lin ang="5400000" scaled="1"/>
        </a:gradFill>
        <a:effectLst/>
      </p:bgPr>
    </p:bg>
    <p:spTree>
      <p:nvGrpSpPr>
        <p:cNvPr id="1" name="Shape 194"/>
        <p:cNvGrpSpPr/>
        <p:nvPr/>
      </p:nvGrpSpPr>
      <p:grpSpPr>
        <a:xfrm>
          <a:off x="0" y="0"/>
          <a:ext cx="0" cy="0"/>
          <a:chOff x="0" y="0"/>
          <a:chExt cx="0" cy="0"/>
        </a:xfrm>
      </p:grpSpPr>
      <p:sp>
        <p:nvSpPr>
          <p:cNvPr id="197" name="Google Shape;197;g100579ab9f3_0_439"/>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12</a:t>
            </a:fld>
            <a:endParaRPr>
              <a:solidFill>
                <a:schemeClr val="dk2"/>
              </a:solidFill>
            </a:endParaRPr>
          </a:p>
        </p:txBody>
      </p:sp>
      <p:sp>
        <p:nvSpPr>
          <p:cNvPr id="195" name="Google Shape;195;g100579ab9f3_0_439"/>
          <p:cNvSpPr txBox="1">
            <a:spLocks noGrp="1"/>
          </p:cNvSpPr>
          <p:nvPr>
            <p:ph type="title" idx="4294967295"/>
          </p:nvPr>
        </p:nvSpPr>
        <p:spPr>
          <a:xfrm>
            <a:off x="397425" y="211617"/>
            <a:ext cx="8520600" cy="7635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lnSpc>
                <a:spcPct val="100000"/>
              </a:lnSpc>
              <a:spcBef>
                <a:spcPts val="0"/>
              </a:spcBef>
              <a:spcAft>
                <a:spcPts val="0"/>
              </a:spcAft>
            </a:pPr>
            <a:r>
              <a:rPr lang="en-US" sz="2400" b="1" dirty="0">
                <a:solidFill>
                  <a:schemeClr val="accent1"/>
                </a:solidFill>
              </a:rPr>
              <a:t>Oncology Nursing Society </a:t>
            </a:r>
            <a:br>
              <a:rPr lang="en-US" sz="2400" b="1" dirty="0">
                <a:solidFill>
                  <a:schemeClr val="accent1"/>
                </a:solidFill>
              </a:rPr>
            </a:br>
            <a:r>
              <a:rPr lang="en-US" sz="2400" b="1" dirty="0">
                <a:solidFill>
                  <a:schemeClr val="accent1"/>
                </a:solidFill>
              </a:rPr>
              <a:t>Professional Practice Foundations</a:t>
            </a:r>
            <a:endParaRPr sz="2400" b="1" dirty="0">
              <a:solidFill>
                <a:schemeClr val="accent1"/>
              </a:solidFill>
            </a:endParaRPr>
          </a:p>
        </p:txBody>
      </p:sp>
      <p:sp>
        <p:nvSpPr>
          <p:cNvPr id="196" name="Google Shape;196;g100579ab9f3_0_439"/>
          <p:cNvSpPr txBox="1">
            <a:spLocks noGrp="1"/>
          </p:cNvSpPr>
          <p:nvPr>
            <p:ph type="body" idx="4294967295"/>
          </p:nvPr>
        </p:nvSpPr>
        <p:spPr>
          <a:xfrm>
            <a:off x="311700" y="1247776"/>
            <a:ext cx="8520600" cy="509587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2000"/>
              </a:lnSpc>
              <a:buClr>
                <a:schemeClr val="dk1"/>
              </a:buClr>
              <a:buSzPct val="100000"/>
              <a:buNone/>
            </a:pPr>
            <a:r>
              <a:rPr lang="en-US" sz="2600" b="1" u="sng" dirty="0">
                <a:solidFill>
                  <a:srgbClr val="92D050"/>
                </a:solidFill>
                <a:hlinkClick r:id="rId3">
                  <a:extLst>
                    <a:ext uri="{A12FA001-AC4F-418D-AE19-62706E023703}">
                      <ahyp:hlinkClr xmlns:ahyp="http://schemas.microsoft.com/office/drawing/2018/hyperlinkcolor" val="tx"/>
                    </a:ext>
                  </a:extLst>
                </a:hlinkClick>
              </a:rPr>
              <a:t>Nursing Practice </a:t>
            </a:r>
            <a:endParaRPr lang="en-US" sz="2600" b="1" u="sng" dirty="0">
              <a:solidFill>
                <a:srgbClr val="92D050"/>
              </a:solidFill>
            </a:endParaRPr>
          </a:p>
          <a:p>
            <a:pPr marL="0" indent="0">
              <a:lnSpc>
                <a:spcPct val="112000"/>
              </a:lnSpc>
              <a:buClr>
                <a:schemeClr val="dk1"/>
              </a:buClr>
              <a:buSzPct val="100000"/>
              <a:buNone/>
            </a:pPr>
            <a:endParaRPr lang="en-US" sz="2600" b="1" dirty="0">
              <a:solidFill>
                <a:srgbClr val="92D050"/>
              </a:solidFill>
            </a:endParaRPr>
          </a:p>
          <a:p>
            <a:pPr marL="0" indent="0">
              <a:lnSpc>
                <a:spcPct val="112000"/>
              </a:lnSpc>
              <a:buClr>
                <a:schemeClr val="dk1"/>
              </a:buClr>
              <a:buSzPct val="100000"/>
              <a:buNone/>
            </a:pPr>
            <a:r>
              <a:rPr lang="en-US" sz="3200" b="1" u="sng" dirty="0">
                <a:solidFill>
                  <a:srgbClr val="0070C0"/>
                </a:solidFill>
                <a:hlinkClick r:id="rId4">
                  <a:extLst>
                    <a:ext uri="{A12FA001-AC4F-418D-AE19-62706E023703}">
                      <ahyp:hlinkClr xmlns:ahyp="http://schemas.microsoft.com/office/drawing/2018/hyperlinkcolor" val="tx"/>
                    </a:ext>
                  </a:extLst>
                </a:hlinkClick>
              </a:rPr>
              <a:t>Standards and Guidelines</a:t>
            </a:r>
            <a:endParaRPr lang="en-US" sz="3200" b="1" dirty="0">
              <a:solidFill>
                <a:srgbClr val="0070C0"/>
              </a:solidFill>
            </a:endParaRPr>
          </a:p>
          <a:p>
            <a:pPr marL="0" lvl="0" indent="0" algn="l" rtl="0">
              <a:lnSpc>
                <a:spcPct val="112000"/>
              </a:lnSpc>
              <a:spcBef>
                <a:spcPts val="0"/>
              </a:spcBef>
              <a:spcAft>
                <a:spcPts val="0"/>
              </a:spcAft>
              <a:buClr>
                <a:schemeClr val="dk1"/>
              </a:buClr>
              <a:buSzPct val="100000"/>
              <a:buNone/>
            </a:pPr>
            <a:endParaRPr lang="en-US" sz="2600" b="1" u="sng" dirty="0">
              <a:solidFill>
                <a:srgbClr val="58A71B"/>
              </a:solidFill>
              <a:hlinkClick r:id="rId5">
                <a:extLst>
                  <a:ext uri="{A12FA001-AC4F-418D-AE19-62706E023703}">
                    <ahyp:hlinkClr xmlns:ahyp="http://schemas.microsoft.com/office/drawing/2018/hyperlinkcolor" val="tx"/>
                  </a:ext>
                </a:extLst>
              </a:hlinkClick>
            </a:endParaRPr>
          </a:p>
          <a:p>
            <a:pPr marL="0" indent="0">
              <a:lnSpc>
                <a:spcPct val="112000"/>
              </a:lnSpc>
              <a:buClr>
                <a:schemeClr val="dk1"/>
              </a:buClr>
              <a:buSzPct val="100000"/>
              <a:buNone/>
            </a:pPr>
            <a:r>
              <a:rPr lang="en-US" sz="2600" b="1" u="sng" dirty="0">
                <a:solidFill>
                  <a:srgbClr val="92D050"/>
                </a:solidFill>
                <a:hlinkClick r:id="rId6">
                  <a:extLst>
                    <a:ext uri="{A12FA001-AC4F-418D-AE19-62706E023703}">
                      <ahyp:hlinkClr xmlns:ahyp="http://schemas.microsoft.com/office/drawing/2018/hyperlinkcolor" val="tx"/>
                    </a:ext>
                  </a:extLst>
                </a:hlinkClick>
              </a:rPr>
              <a:t>Position Statements</a:t>
            </a:r>
            <a:endParaRPr lang="en-US" sz="2600" b="1" u="sng" dirty="0">
              <a:solidFill>
                <a:srgbClr val="92D050"/>
              </a:solidFill>
            </a:endParaRPr>
          </a:p>
          <a:p>
            <a:pPr marL="0" indent="0">
              <a:lnSpc>
                <a:spcPct val="112000"/>
              </a:lnSpc>
              <a:buClr>
                <a:schemeClr val="dk1"/>
              </a:buClr>
              <a:buSzPct val="100000"/>
              <a:buNone/>
            </a:pPr>
            <a:endParaRPr lang="en-US" sz="2600" b="1" dirty="0">
              <a:solidFill>
                <a:schemeClr val="accent1"/>
              </a:solidFill>
            </a:endParaRPr>
          </a:p>
          <a:p>
            <a:pPr marL="0" indent="0">
              <a:lnSpc>
                <a:spcPct val="112000"/>
              </a:lnSpc>
              <a:buClr>
                <a:schemeClr val="dk1"/>
              </a:buClr>
              <a:buSzPct val="100000"/>
              <a:buNone/>
            </a:pPr>
            <a:r>
              <a:rPr lang="en-US" sz="2600" b="1" u="sng" dirty="0">
                <a:solidFill>
                  <a:srgbClr val="92D050"/>
                </a:solidFill>
                <a:hlinkClick r:id="rId7">
                  <a:extLst>
                    <a:ext uri="{A12FA001-AC4F-418D-AE19-62706E023703}">
                      <ahyp:hlinkClr xmlns:ahyp="http://schemas.microsoft.com/office/drawing/2018/hyperlinkcolor" val="tx"/>
                    </a:ext>
                  </a:extLst>
                </a:hlinkClick>
              </a:rPr>
              <a:t>Role Delineation</a:t>
            </a:r>
            <a:endParaRPr lang="en-US" sz="2600" b="1" u="sng" dirty="0">
              <a:solidFill>
                <a:srgbClr val="92D050"/>
              </a:solidFill>
            </a:endParaRPr>
          </a:p>
          <a:p>
            <a:pPr marL="0" indent="0">
              <a:lnSpc>
                <a:spcPct val="112000"/>
              </a:lnSpc>
              <a:buClr>
                <a:schemeClr val="dk1"/>
              </a:buClr>
              <a:buSzPct val="100000"/>
              <a:buNone/>
            </a:pP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r>
              <a:rPr lang="en-US" sz="2600" b="1" u="sng" dirty="0">
                <a:solidFill>
                  <a:srgbClr val="92D050"/>
                </a:solidFill>
                <a:hlinkClick r:id="rId5">
                  <a:extLst>
                    <a:ext uri="{A12FA001-AC4F-418D-AE19-62706E023703}">
                      <ahyp:hlinkClr xmlns:ahyp="http://schemas.microsoft.com/office/drawing/2018/hyperlinkcolor" val="tx"/>
                    </a:ext>
                  </a:extLst>
                </a:hlinkClick>
              </a:rPr>
              <a:t>Advocacy</a:t>
            </a:r>
            <a:endParaRPr lang="en-US" sz="2600" b="1" dirty="0">
              <a:solidFill>
                <a:srgbClr val="92D050"/>
              </a:solidFill>
            </a:endParaRPr>
          </a:p>
          <a:p>
            <a:pPr marL="0" lvl="0" indent="0" algn="l" rtl="0">
              <a:lnSpc>
                <a:spcPct val="112000"/>
              </a:lnSpc>
              <a:spcBef>
                <a:spcPts val="1200"/>
              </a:spcBef>
              <a:spcAft>
                <a:spcPts val="0"/>
              </a:spcAft>
              <a:buClr>
                <a:schemeClr val="dk1"/>
              </a:buClr>
              <a:buSzPct val="100000"/>
              <a:buNone/>
            </a:pPr>
            <a:endParaRPr lang="en-US" sz="1200" b="1" dirty="0"/>
          </a:p>
          <a:p>
            <a:pPr marL="0" lvl="0" indent="0" algn="l" rtl="0">
              <a:lnSpc>
                <a:spcPct val="112000"/>
              </a:lnSpc>
              <a:spcBef>
                <a:spcPts val="1200"/>
              </a:spcBef>
              <a:spcAft>
                <a:spcPts val="0"/>
              </a:spcAft>
              <a:buClr>
                <a:schemeClr val="dk1"/>
              </a:buClr>
              <a:buSzPct val="147368"/>
              <a:buNone/>
            </a:pPr>
            <a:r>
              <a:rPr lang="en-US" sz="1050" b="1" dirty="0">
                <a:solidFill>
                  <a:srgbClr val="FF0000"/>
                </a:solidFill>
              </a:rPr>
              <a:t>(active links)</a:t>
            </a:r>
          </a:p>
          <a:p>
            <a:pPr marL="685800" lvl="1" indent="-184150" algn="l" rtl="0">
              <a:lnSpc>
                <a:spcPct val="112000"/>
              </a:lnSpc>
              <a:spcBef>
                <a:spcPts val="320"/>
              </a:spcBef>
              <a:spcAft>
                <a:spcPts val="0"/>
              </a:spcAft>
              <a:buClr>
                <a:schemeClr val="dk1"/>
              </a:buClr>
              <a:buSzPct val="114285"/>
              <a:buFont typeface="Arial"/>
              <a:buNone/>
            </a:pPr>
            <a:endParaRPr dirty="0"/>
          </a:p>
        </p:txBody>
      </p:sp>
    </p:spTree>
    <p:extLst>
      <p:ext uri="{BB962C8B-B14F-4D97-AF65-F5344CB8AC3E}">
        <p14:creationId xmlns:p14="http://schemas.microsoft.com/office/powerpoint/2010/main" val="223800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196525" y="331617"/>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69BE28"/>
              </a:buClr>
              <a:buSzPts val="2600"/>
              <a:buFont typeface="Arial"/>
              <a:buNone/>
            </a:pPr>
            <a:r>
              <a:rPr lang="en-US" sz="3200" b="1" dirty="0">
                <a:solidFill>
                  <a:srgbClr val="0084C1"/>
                </a:solidFill>
              </a:rPr>
              <a:t>Competence vs. Competency</a:t>
            </a:r>
            <a:endParaRPr sz="3200" b="1" dirty="0">
              <a:solidFill>
                <a:srgbClr val="0084C1"/>
              </a:solidFill>
            </a:endParaRPr>
          </a:p>
        </p:txBody>
      </p:sp>
      <p:sp>
        <p:nvSpPr>
          <p:cNvPr id="189" name="Google Shape;189;p8"/>
          <p:cNvSpPr txBox="1">
            <a:spLocks noGrp="1"/>
          </p:cNvSpPr>
          <p:nvPr>
            <p:ph type="body" idx="4294967295"/>
          </p:nvPr>
        </p:nvSpPr>
        <p:spPr>
          <a:xfrm>
            <a:off x="196525" y="1095116"/>
            <a:ext cx="8832300" cy="5647205"/>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lnSpc>
                <a:spcPct val="120000"/>
              </a:lnSpc>
              <a:spcBef>
                <a:spcPts val="0"/>
              </a:spcBef>
              <a:spcAft>
                <a:spcPts val="0"/>
              </a:spcAft>
              <a:buClr>
                <a:srgbClr val="69BE28"/>
              </a:buClr>
              <a:buSzPct val="70672"/>
              <a:buNone/>
            </a:pPr>
            <a:r>
              <a:rPr lang="en-US" sz="2900" b="1" u="sng" dirty="0">
                <a:solidFill>
                  <a:srgbClr val="0084C1"/>
                </a:solidFill>
              </a:rPr>
              <a:t>Competence</a:t>
            </a:r>
            <a:r>
              <a:rPr lang="en-US" sz="2900" dirty="0">
                <a:solidFill>
                  <a:srgbClr val="0084C1"/>
                </a:solidFill>
              </a:rPr>
              <a:t> </a:t>
            </a:r>
            <a:r>
              <a:rPr lang="en-US" sz="2900" dirty="0">
                <a:solidFill>
                  <a:schemeClr val="bg1">
                    <a:lumMod val="50000"/>
                  </a:schemeClr>
                </a:solidFill>
                <a:highlight>
                  <a:srgbClr val="FFFFFF"/>
                </a:highlight>
                <a:latin typeface="Roboto"/>
                <a:ea typeface="Roboto"/>
                <a:cs typeface="Roboto"/>
                <a:sym typeface="Roboto"/>
              </a:rPr>
              <a:t>a person’s </a:t>
            </a:r>
            <a:r>
              <a:rPr lang="en-US" sz="2900" i="1" u="sng" dirty="0">
                <a:solidFill>
                  <a:schemeClr val="bg1">
                    <a:lumMod val="50000"/>
                  </a:schemeClr>
                </a:solidFill>
                <a:highlight>
                  <a:srgbClr val="FFFFFF"/>
                </a:highlight>
                <a:latin typeface="Roboto"/>
                <a:ea typeface="Roboto"/>
                <a:cs typeface="Roboto"/>
                <a:sym typeface="Roboto"/>
              </a:rPr>
              <a:t>general ability</a:t>
            </a:r>
            <a:r>
              <a:rPr lang="en-US" sz="2900" dirty="0">
                <a:solidFill>
                  <a:schemeClr val="bg1">
                    <a:lumMod val="50000"/>
                  </a:schemeClr>
                </a:solidFill>
                <a:highlight>
                  <a:srgbClr val="FFFFFF"/>
                </a:highlight>
                <a:latin typeface="Roboto"/>
                <a:ea typeface="Roboto"/>
                <a:cs typeface="Roboto"/>
                <a:sym typeface="Roboto"/>
              </a:rPr>
              <a:t> to do something successfully or efficiently.</a:t>
            </a:r>
          </a:p>
          <a:p>
            <a:pPr marL="0" lvl="0" indent="0" algn="l" rtl="0">
              <a:lnSpc>
                <a:spcPct val="120000"/>
              </a:lnSpc>
              <a:spcBef>
                <a:spcPts val="0"/>
              </a:spcBef>
              <a:spcAft>
                <a:spcPts val="0"/>
              </a:spcAft>
              <a:buClr>
                <a:srgbClr val="69BE28"/>
              </a:buClr>
              <a:buSzPct val="70672"/>
              <a:buNone/>
            </a:pPr>
            <a:endParaRPr lang="en-US" sz="1400" dirty="0">
              <a:solidFill>
                <a:schemeClr val="bg1">
                  <a:lumMod val="50000"/>
                </a:schemeClr>
              </a:solidFill>
              <a:highlight>
                <a:srgbClr val="FFFFFF"/>
              </a:highlight>
              <a:latin typeface="Roboto"/>
              <a:ea typeface="Roboto"/>
              <a:cs typeface="Roboto"/>
              <a:sym typeface="Roboto"/>
            </a:endParaRPr>
          </a:p>
          <a:p>
            <a:pPr marL="0" lvl="0" indent="457200" algn="l" rtl="0">
              <a:lnSpc>
                <a:spcPct val="120000"/>
              </a:lnSpc>
              <a:spcBef>
                <a:spcPts val="0"/>
              </a:spcBef>
              <a:spcAft>
                <a:spcPts val="0"/>
              </a:spcAft>
              <a:buClr>
                <a:srgbClr val="69BE28"/>
              </a:buClr>
              <a:buSzPct val="70672"/>
              <a:buNone/>
            </a:pPr>
            <a:r>
              <a:rPr lang="en-US" sz="2900" i="1" dirty="0">
                <a:solidFill>
                  <a:schemeClr val="bg1">
                    <a:lumMod val="50000"/>
                  </a:schemeClr>
                </a:solidFill>
                <a:highlight>
                  <a:srgbClr val="FFFFFF"/>
                </a:highlight>
                <a:latin typeface="Roboto"/>
                <a:ea typeface="Roboto"/>
                <a:cs typeface="Roboto"/>
                <a:sym typeface="Roboto"/>
              </a:rPr>
              <a:t>		 ex. knowledge of NG tube insertion, </a:t>
            </a:r>
            <a:r>
              <a:rPr lang="en-US" sz="2900" i="1" u="sng" dirty="0">
                <a:solidFill>
                  <a:schemeClr val="bg1">
                    <a:lumMod val="50000"/>
                  </a:schemeClr>
                </a:solidFill>
                <a:highlight>
                  <a:srgbClr val="FFFFFF"/>
                </a:highlight>
                <a:latin typeface="Roboto"/>
                <a:ea typeface="Roboto"/>
                <a:cs typeface="Roboto"/>
                <a:sym typeface="Roboto"/>
              </a:rPr>
              <a:t>general ability to perform</a:t>
            </a:r>
          </a:p>
          <a:p>
            <a:pPr marL="0" lvl="0" indent="0" algn="l" rtl="0">
              <a:lnSpc>
                <a:spcPct val="102000"/>
              </a:lnSpc>
              <a:spcBef>
                <a:spcPts val="1200"/>
              </a:spcBef>
              <a:spcAft>
                <a:spcPts val="0"/>
              </a:spcAft>
              <a:buClr>
                <a:schemeClr val="dk1"/>
              </a:buClr>
              <a:buSzPct val="70672"/>
              <a:buNone/>
            </a:pPr>
            <a:endParaRPr lang="en-US" sz="2900" dirty="0"/>
          </a:p>
          <a:p>
            <a:pPr marL="0" lvl="0" indent="0" algn="l" rtl="0">
              <a:lnSpc>
                <a:spcPct val="102000"/>
              </a:lnSpc>
              <a:spcBef>
                <a:spcPts val="600"/>
              </a:spcBef>
              <a:spcAft>
                <a:spcPts val="0"/>
              </a:spcAft>
              <a:buClr>
                <a:srgbClr val="69BE28"/>
              </a:buClr>
              <a:buSzPct val="70672"/>
              <a:buNone/>
            </a:pPr>
            <a:r>
              <a:rPr lang="en-US" sz="2900" b="1" u="sng" dirty="0">
                <a:solidFill>
                  <a:srgbClr val="0084C1"/>
                </a:solidFill>
              </a:rPr>
              <a:t>Competency</a:t>
            </a:r>
            <a:r>
              <a:rPr lang="en-US" sz="2900" dirty="0">
                <a:solidFill>
                  <a:schemeClr val="tx1"/>
                </a:solidFill>
              </a:rPr>
              <a:t> </a:t>
            </a:r>
            <a:r>
              <a:rPr lang="en-US" sz="2900" dirty="0">
                <a:solidFill>
                  <a:schemeClr val="bg1">
                    <a:lumMod val="50000"/>
                  </a:schemeClr>
                </a:solidFill>
              </a:rPr>
              <a:t>is a person’s </a:t>
            </a:r>
            <a:r>
              <a:rPr lang="en-US" sz="2900" i="1" u="sng" dirty="0">
                <a:solidFill>
                  <a:schemeClr val="bg1">
                    <a:lumMod val="50000"/>
                  </a:schemeClr>
                </a:solidFill>
              </a:rPr>
              <a:t>actual performance</a:t>
            </a:r>
            <a:r>
              <a:rPr lang="en-US" sz="2900" dirty="0">
                <a:solidFill>
                  <a:schemeClr val="bg1">
                    <a:lumMod val="50000"/>
                  </a:schemeClr>
                </a:solidFill>
              </a:rPr>
              <a:t>, ability to perform a task</a:t>
            </a:r>
          </a:p>
          <a:p>
            <a:pPr marL="0" lvl="0" indent="0" algn="l" rtl="0">
              <a:lnSpc>
                <a:spcPct val="102000"/>
              </a:lnSpc>
              <a:spcBef>
                <a:spcPts val="600"/>
              </a:spcBef>
              <a:spcAft>
                <a:spcPts val="0"/>
              </a:spcAft>
              <a:buClr>
                <a:srgbClr val="69BE28"/>
              </a:buClr>
              <a:buSzPct val="70672"/>
              <a:buNone/>
            </a:pPr>
            <a:endParaRPr lang="en-US" sz="1400" dirty="0">
              <a:solidFill>
                <a:schemeClr val="bg1">
                  <a:lumMod val="50000"/>
                </a:schemeClr>
              </a:solidFill>
            </a:endParaRPr>
          </a:p>
          <a:p>
            <a:pPr marL="0" lvl="0" indent="0">
              <a:lnSpc>
                <a:spcPct val="102000"/>
              </a:lnSpc>
              <a:spcBef>
                <a:spcPts val="600"/>
              </a:spcBef>
              <a:buClr>
                <a:schemeClr val="dk1"/>
              </a:buClr>
              <a:buSzPct val="63605"/>
              <a:buNone/>
            </a:pPr>
            <a:r>
              <a:rPr lang="en-US" sz="2900" dirty="0">
                <a:solidFill>
                  <a:schemeClr val="bg1">
                    <a:lumMod val="50000"/>
                  </a:schemeClr>
                </a:solidFill>
              </a:rPr>
              <a:t>      		</a:t>
            </a:r>
            <a:r>
              <a:rPr lang="en-US" sz="2900" i="1" dirty="0">
                <a:solidFill>
                  <a:schemeClr val="bg1">
                    <a:lumMod val="50000"/>
                  </a:schemeClr>
                </a:solidFill>
              </a:rPr>
              <a:t> ex. Insertion of NG tube </a:t>
            </a:r>
            <a:r>
              <a:rPr lang="en-US" sz="2900" i="1" u="sng" dirty="0">
                <a:solidFill>
                  <a:schemeClr val="bg1">
                    <a:lumMod val="50000"/>
                  </a:schemeClr>
                </a:solidFill>
              </a:rPr>
              <a:t>skill is validated</a:t>
            </a:r>
            <a:r>
              <a:rPr lang="en-US" sz="2900" i="1" dirty="0">
                <a:solidFill>
                  <a:schemeClr val="bg1">
                    <a:lumMod val="50000"/>
                  </a:schemeClr>
                </a:solidFill>
              </a:rPr>
              <a:t> according to 				      hospital policy</a:t>
            </a:r>
            <a:endParaRPr lang="en-US" sz="2900" dirty="0">
              <a:solidFill>
                <a:schemeClr val="bg1">
                  <a:lumMod val="50000"/>
                </a:schemeClr>
              </a:solidFill>
            </a:endParaRPr>
          </a:p>
          <a:p>
            <a:pPr marL="0" lvl="0" indent="0" algn="l" rtl="0">
              <a:lnSpc>
                <a:spcPct val="102000"/>
              </a:lnSpc>
              <a:spcBef>
                <a:spcPts val="1200"/>
              </a:spcBef>
              <a:spcAft>
                <a:spcPts val="0"/>
              </a:spcAft>
              <a:buClr>
                <a:schemeClr val="dk1"/>
              </a:buClr>
              <a:buSzPct val="63605"/>
              <a:buNone/>
            </a:pPr>
            <a:endParaRPr lang="en-US" sz="2900" dirty="0"/>
          </a:p>
          <a:p>
            <a:pPr marL="0" lvl="0" indent="0" algn="l" rtl="0">
              <a:lnSpc>
                <a:spcPct val="102000"/>
              </a:lnSpc>
              <a:spcBef>
                <a:spcPts val="1200"/>
              </a:spcBef>
              <a:spcAft>
                <a:spcPts val="0"/>
              </a:spcAft>
              <a:buClr>
                <a:schemeClr val="dk1"/>
              </a:buClr>
              <a:buSzPct val="84807"/>
              <a:buNone/>
            </a:pPr>
            <a:r>
              <a:rPr lang="en-US" sz="2900" b="1" i="1" u="sng" dirty="0">
                <a:solidFill>
                  <a:schemeClr val="bg1">
                    <a:lumMod val="50000"/>
                  </a:schemeClr>
                </a:solidFill>
              </a:rPr>
              <a:t>A person needs </a:t>
            </a:r>
            <a:r>
              <a:rPr lang="en-US" sz="2900" b="1" i="1" u="sng" dirty="0">
                <a:solidFill>
                  <a:srgbClr val="0070C0"/>
                </a:solidFill>
              </a:rPr>
              <a:t>competence</a:t>
            </a:r>
            <a:r>
              <a:rPr lang="en-US" sz="2900" b="1" i="1" u="sng" dirty="0">
                <a:solidFill>
                  <a:schemeClr val="bg1">
                    <a:lumMod val="50000"/>
                  </a:schemeClr>
                </a:solidFill>
              </a:rPr>
              <a:t> before he or she can achieve </a:t>
            </a:r>
            <a:r>
              <a:rPr lang="en-US" sz="2900" b="1" i="1" u="sng" dirty="0">
                <a:solidFill>
                  <a:srgbClr val="0070C0"/>
                </a:solidFill>
              </a:rPr>
              <a:t>competency.</a:t>
            </a:r>
            <a:r>
              <a:rPr lang="en-US" sz="2900" i="1" dirty="0">
                <a:solidFill>
                  <a:srgbClr val="0070C0"/>
                </a:solidFill>
              </a:rPr>
              <a:t>       </a:t>
            </a:r>
            <a:endParaRPr lang="en-US" sz="2900" dirty="0">
              <a:solidFill>
                <a:srgbClr val="0070C0"/>
              </a:solidFill>
            </a:endParaRPr>
          </a:p>
          <a:p>
            <a:pPr marL="0" lvl="0" indent="0" algn="l" rtl="0">
              <a:lnSpc>
                <a:spcPct val="120000"/>
              </a:lnSpc>
              <a:spcAft>
                <a:spcPts val="0"/>
              </a:spcAft>
              <a:buClr>
                <a:schemeClr val="dk1"/>
              </a:buClr>
              <a:buSzPct val="63605"/>
              <a:buNone/>
            </a:pPr>
            <a:endParaRPr lang="en-US" sz="1100" dirty="0"/>
          </a:p>
          <a:p>
            <a:pPr marL="0" lvl="0" indent="0" algn="l" rtl="0">
              <a:lnSpc>
                <a:spcPct val="102000"/>
              </a:lnSpc>
              <a:spcBef>
                <a:spcPts val="1200"/>
              </a:spcBef>
              <a:spcAft>
                <a:spcPts val="0"/>
              </a:spcAft>
              <a:buClr>
                <a:schemeClr val="dk1"/>
              </a:buClr>
              <a:buSzPct val="78260"/>
              <a:buNone/>
            </a:pPr>
            <a:endParaRPr lang="en-US" sz="2900" b="1" dirty="0">
              <a:solidFill>
                <a:schemeClr val="bg1">
                  <a:lumMod val="50000"/>
                </a:schemeClr>
              </a:solidFill>
            </a:endParaRPr>
          </a:p>
          <a:p>
            <a:pPr marL="0" lvl="0" indent="0" algn="l" rtl="0">
              <a:lnSpc>
                <a:spcPct val="102000"/>
              </a:lnSpc>
              <a:spcBef>
                <a:spcPts val="1200"/>
              </a:spcBef>
              <a:spcAft>
                <a:spcPts val="0"/>
              </a:spcAft>
              <a:buClr>
                <a:schemeClr val="dk1"/>
              </a:buClr>
              <a:buSzPct val="78260"/>
              <a:buNone/>
            </a:pPr>
            <a:r>
              <a:rPr lang="en-US" sz="2900" b="1" dirty="0">
                <a:solidFill>
                  <a:schemeClr val="bg1">
                    <a:lumMod val="50000"/>
                  </a:schemeClr>
                </a:solidFill>
              </a:rPr>
              <a:t>*Documentation of nursing competency is frequently required of accreditation agencies (i.e. </a:t>
            </a:r>
            <a:r>
              <a:rPr lang="en-US" sz="2900" b="1" i="1" u="sng" dirty="0">
                <a:solidFill>
                  <a:schemeClr val="bg1">
                    <a:lumMod val="50000"/>
                  </a:schemeClr>
                </a:solidFill>
              </a:rPr>
              <a:t>American College of Surgeons</a:t>
            </a:r>
            <a:r>
              <a:rPr lang="en-US" sz="2900" b="1" dirty="0">
                <a:solidFill>
                  <a:schemeClr val="bg1">
                    <a:lumMod val="50000"/>
                  </a:schemeClr>
                </a:solidFill>
              </a:rPr>
              <a:t> and the </a:t>
            </a:r>
            <a:r>
              <a:rPr lang="en-US" sz="2900" b="1" i="1" u="sng" dirty="0">
                <a:solidFill>
                  <a:schemeClr val="bg1">
                    <a:lumMod val="50000"/>
                  </a:schemeClr>
                </a:solidFill>
              </a:rPr>
              <a:t>Joint Commission)</a:t>
            </a:r>
            <a:r>
              <a:rPr lang="en-US" sz="2900" b="1" dirty="0">
                <a:solidFill>
                  <a:schemeClr val="bg1">
                    <a:lumMod val="50000"/>
                  </a:schemeClr>
                </a:solidFill>
              </a:rPr>
              <a:t>, as part of the accreditation and re-accreditation process. </a:t>
            </a:r>
          </a:p>
          <a:p>
            <a:pPr marL="0" lvl="0" indent="0" algn="l" rtl="0">
              <a:lnSpc>
                <a:spcPct val="120000"/>
              </a:lnSpc>
              <a:spcBef>
                <a:spcPts val="0"/>
              </a:spcBef>
              <a:spcAft>
                <a:spcPts val="0"/>
              </a:spcAft>
              <a:buClr>
                <a:srgbClr val="69BE28"/>
              </a:buClr>
              <a:buSzPct val="70672"/>
              <a:buNone/>
            </a:pPr>
            <a:endParaRPr sz="2300" b="1" dirty="0"/>
          </a:p>
        </p:txBody>
      </p:sp>
      <p:sp>
        <p:nvSpPr>
          <p:cNvPr id="190" name="Google Shape;190;p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13</a:t>
            </a:fld>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69BE28"/>
              </a:buClr>
              <a:buSzPct val="104000"/>
              <a:buFont typeface="Arial"/>
              <a:buNone/>
            </a:pPr>
            <a:r>
              <a:rPr lang="en-US" sz="3600" b="1" dirty="0">
                <a:solidFill>
                  <a:schemeClr val="accent1"/>
                </a:solidFill>
              </a:rPr>
              <a:t>Guidelines Versus Standards</a:t>
            </a:r>
            <a:br>
              <a:rPr lang="en-US" dirty="0">
                <a:solidFill>
                  <a:srgbClr val="69BE28"/>
                </a:solidFill>
              </a:rPr>
            </a:br>
            <a:endParaRPr dirty="0">
              <a:solidFill>
                <a:srgbClr val="69BE28"/>
              </a:solidFill>
            </a:endParaRPr>
          </a:p>
        </p:txBody>
      </p:sp>
      <p:sp>
        <p:nvSpPr>
          <p:cNvPr id="235" name="Google Shape;235;p12"/>
          <p:cNvSpPr txBox="1">
            <a:spLocks noGrp="1"/>
          </p:cNvSpPr>
          <p:nvPr>
            <p:ph type="body" idx="1"/>
          </p:nvPr>
        </p:nvSpPr>
        <p:spPr>
          <a:xfrm>
            <a:off x="311700" y="1598650"/>
            <a:ext cx="4305600" cy="4555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chemeClr val="dk1"/>
              </a:buClr>
              <a:buSzPts val="1800"/>
              <a:buNone/>
            </a:pPr>
            <a:r>
              <a:rPr lang="en-US" sz="2100" b="1" dirty="0">
                <a:solidFill>
                  <a:srgbClr val="69BE28"/>
                </a:solidFill>
              </a:rPr>
              <a:t>Guidelines = </a:t>
            </a:r>
            <a:r>
              <a:rPr lang="en-US" sz="2100" b="1" i="1" dirty="0">
                <a:solidFill>
                  <a:srgbClr val="69BE28"/>
                </a:solidFill>
              </a:rPr>
              <a:t>Recommendations</a:t>
            </a:r>
            <a:endParaRPr sz="2100" i="1" dirty="0">
              <a:solidFill>
                <a:srgbClr val="69BE28"/>
              </a:solidFill>
            </a:endParaRPr>
          </a:p>
          <a:p>
            <a:pPr marL="0" lvl="0" indent="0" algn="l" rtl="0">
              <a:lnSpc>
                <a:spcPct val="112000"/>
              </a:lnSpc>
              <a:spcBef>
                <a:spcPts val="1200"/>
              </a:spcBef>
              <a:spcAft>
                <a:spcPts val="0"/>
              </a:spcAft>
              <a:buClr>
                <a:schemeClr val="dk1"/>
              </a:buClr>
              <a:buSzPts val="1800"/>
              <a:buNone/>
            </a:pPr>
            <a:r>
              <a:rPr lang="en-US" sz="2400" b="1" dirty="0">
                <a:solidFill>
                  <a:schemeClr val="bg1">
                    <a:lumMod val="50000"/>
                  </a:schemeClr>
                </a:solidFill>
              </a:rPr>
              <a:t>Examples:</a:t>
            </a:r>
            <a:endParaRPr sz="24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r>
              <a:rPr lang="en-US" sz="2400" b="1" dirty="0">
                <a:solidFill>
                  <a:schemeClr val="bg1">
                    <a:lumMod val="50000"/>
                  </a:schemeClr>
                </a:solidFill>
              </a:rPr>
              <a:t>• NIOSH</a:t>
            </a:r>
            <a:endParaRPr sz="24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r>
              <a:rPr lang="en-US" sz="2400" b="1" dirty="0">
                <a:solidFill>
                  <a:schemeClr val="bg1">
                    <a:lumMod val="50000"/>
                  </a:schemeClr>
                </a:solidFill>
              </a:rPr>
              <a:t>• ASHP</a:t>
            </a:r>
            <a:endParaRPr sz="24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r>
              <a:rPr lang="en-US" sz="2400" b="1" dirty="0">
                <a:solidFill>
                  <a:schemeClr val="bg1">
                    <a:lumMod val="50000"/>
                  </a:schemeClr>
                </a:solidFill>
              </a:rPr>
              <a:t>• ONS</a:t>
            </a:r>
            <a:endParaRPr sz="24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endParaRPr dirty="0"/>
          </a:p>
          <a:p>
            <a:pPr marL="0" lvl="0" indent="0">
              <a:lnSpc>
                <a:spcPct val="112000"/>
              </a:lnSpc>
              <a:spcBef>
                <a:spcPts val="1200"/>
              </a:spcBef>
              <a:buClr>
                <a:srgbClr val="69BE28"/>
              </a:buClr>
              <a:buSzPts val="2400"/>
              <a:buNone/>
            </a:pPr>
            <a:r>
              <a:rPr lang="en-US" sz="2400" dirty="0">
                <a:solidFill>
                  <a:srgbClr val="69BE28"/>
                </a:solidFill>
              </a:rPr>
              <a:t>	</a:t>
            </a:r>
            <a:r>
              <a:rPr lang="en-US" b="1" dirty="0">
                <a:solidFill>
                  <a:srgbClr val="69BE28"/>
                </a:solidFill>
              </a:rPr>
              <a:t>	</a:t>
            </a:r>
          </a:p>
          <a:p>
            <a:pPr marL="0" lvl="0" indent="0">
              <a:lnSpc>
                <a:spcPct val="112000"/>
              </a:lnSpc>
              <a:spcBef>
                <a:spcPts val="1200"/>
              </a:spcBef>
              <a:buClr>
                <a:srgbClr val="69BE28"/>
              </a:buClr>
              <a:buSzPts val="2400"/>
              <a:buNone/>
            </a:pPr>
            <a:r>
              <a:rPr lang="en-US" sz="2400" b="1" dirty="0">
                <a:solidFill>
                  <a:srgbClr val="69BE28"/>
                </a:solidFill>
              </a:rPr>
              <a:t>		Not Enforceable</a:t>
            </a:r>
            <a:endParaRPr sz="2400" dirty="0"/>
          </a:p>
          <a:p>
            <a:pPr marL="0" lvl="0" indent="0">
              <a:lnSpc>
                <a:spcPct val="112000"/>
              </a:lnSpc>
              <a:spcBef>
                <a:spcPts val="1200"/>
              </a:spcBef>
              <a:buClr>
                <a:schemeClr val="dk1"/>
              </a:buClr>
              <a:buSzPts val="1800"/>
              <a:buNone/>
            </a:pPr>
            <a:r>
              <a:rPr lang="en-US" b="1" dirty="0">
                <a:solidFill>
                  <a:srgbClr val="69BE28"/>
                </a:solidFill>
              </a:rPr>
              <a:t>	</a:t>
            </a:r>
            <a:endParaRPr sz="2400" dirty="0"/>
          </a:p>
        </p:txBody>
      </p:sp>
      <p:sp>
        <p:nvSpPr>
          <p:cNvPr id="236" name="Google Shape;236;p12"/>
          <p:cNvSpPr txBox="1">
            <a:spLocks noGrp="1"/>
          </p:cNvSpPr>
          <p:nvPr>
            <p:ph type="body" idx="2"/>
          </p:nvPr>
        </p:nvSpPr>
        <p:spPr>
          <a:xfrm>
            <a:off x="4898150" y="1654405"/>
            <a:ext cx="3999900" cy="496941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2000"/>
              </a:lnSpc>
              <a:spcBef>
                <a:spcPts val="0"/>
              </a:spcBef>
              <a:spcAft>
                <a:spcPts val="0"/>
              </a:spcAft>
              <a:buClr>
                <a:schemeClr val="dk1"/>
              </a:buClr>
              <a:buSzPts val="1800"/>
              <a:buNone/>
            </a:pPr>
            <a:r>
              <a:rPr lang="en-US" sz="2100" b="1" dirty="0">
                <a:solidFill>
                  <a:schemeClr val="accent1"/>
                </a:solidFill>
              </a:rPr>
              <a:t>Standards = </a:t>
            </a:r>
            <a:r>
              <a:rPr lang="en-US" sz="2100" b="1" i="1" dirty="0">
                <a:solidFill>
                  <a:schemeClr val="accent1"/>
                </a:solidFill>
              </a:rPr>
              <a:t>Requirements</a:t>
            </a:r>
            <a:endParaRPr sz="2100" i="1" dirty="0">
              <a:solidFill>
                <a:schemeClr val="accent1"/>
              </a:solidFill>
            </a:endParaRPr>
          </a:p>
          <a:p>
            <a:pPr marL="0" lvl="0" indent="0" algn="l" rtl="0">
              <a:lnSpc>
                <a:spcPct val="112000"/>
              </a:lnSpc>
              <a:spcBef>
                <a:spcPts val="1200"/>
              </a:spcBef>
              <a:spcAft>
                <a:spcPts val="0"/>
              </a:spcAft>
              <a:buClr>
                <a:schemeClr val="dk1"/>
              </a:buClr>
              <a:buSzPts val="1800"/>
              <a:buNone/>
            </a:pPr>
            <a:r>
              <a:rPr lang="en-US" sz="1800" b="1" dirty="0">
                <a:solidFill>
                  <a:schemeClr val="bg1">
                    <a:lumMod val="50000"/>
                  </a:schemeClr>
                </a:solidFill>
              </a:rPr>
              <a:t>Examples:</a:t>
            </a:r>
            <a:endParaRPr sz="18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r>
              <a:rPr lang="en-US" sz="1800" b="1" dirty="0">
                <a:solidFill>
                  <a:schemeClr val="bg1">
                    <a:lumMod val="50000"/>
                  </a:schemeClr>
                </a:solidFill>
              </a:rPr>
              <a:t>• Department of Health</a:t>
            </a:r>
            <a:endParaRPr sz="18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r>
              <a:rPr lang="en-US" sz="1800" b="1" dirty="0">
                <a:solidFill>
                  <a:schemeClr val="bg1">
                    <a:lumMod val="50000"/>
                  </a:schemeClr>
                </a:solidFill>
              </a:rPr>
              <a:t>• CMS</a:t>
            </a:r>
            <a:endParaRPr sz="1800" b="1" dirty="0">
              <a:solidFill>
                <a:schemeClr val="bg1">
                  <a:lumMod val="50000"/>
                </a:schemeClr>
              </a:solidFill>
            </a:endParaRPr>
          </a:p>
          <a:p>
            <a:pPr marL="0" lvl="0" indent="0" algn="l" rtl="0">
              <a:lnSpc>
                <a:spcPct val="112000"/>
              </a:lnSpc>
              <a:spcBef>
                <a:spcPts val="1200"/>
              </a:spcBef>
              <a:spcAft>
                <a:spcPts val="0"/>
              </a:spcAft>
              <a:buClr>
                <a:schemeClr val="dk1"/>
              </a:buClr>
              <a:buSzPts val="1800"/>
              <a:buNone/>
            </a:pPr>
            <a:r>
              <a:rPr lang="en-US" sz="1800" b="1" dirty="0">
                <a:solidFill>
                  <a:schemeClr val="bg1">
                    <a:lumMod val="50000"/>
                  </a:schemeClr>
                </a:solidFill>
              </a:rPr>
              <a:t>• The Joint Commission</a:t>
            </a:r>
            <a:endParaRPr sz="1800" b="1" dirty="0">
              <a:solidFill>
                <a:schemeClr val="bg1">
                  <a:lumMod val="50000"/>
                </a:schemeClr>
              </a:solidFill>
            </a:endParaRPr>
          </a:p>
          <a:p>
            <a:pPr marL="457200" lvl="0" indent="457200" algn="l" rtl="0">
              <a:lnSpc>
                <a:spcPct val="112000"/>
              </a:lnSpc>
              <a:spcBef>
                <a:spcPts val="1200"/>
              </a:spcBef>
              <a:spcAft>
                <a:spcPts val="0"/>
              </a:spcAft>
              <a:buClr>
                <a:schemeClr val="dk1"/>
              </a:buClr>
              <a:buSzPts val="1800"/>
              <a:buNone/>
            </a:pPr>
            <a:endParaRPr sz="1800" b="1" dirty="0"/>
          </a:p>
          <a:p>
            <a:pPr lvl="0" indent="457200">
              <a:lnSpc>
                <a:spcPct val="112000"/>
              </a:lnSpc>
              <a:spcBef>
                <a:spcPts val="1200"/>
              </a:spcBef>
              <a:buClr>
                <a:schemeClr val="dk1"/>
              </a:buClr>
              <a:buSzPts val="1800"/>
              <a:buNone/>
            </a:pPr>
            <a:r>
              <a:rPr lang="en-US" sz="2400" b="1" dirty="0">
                <a:solidFill>
                  <a:schemeClr val="accent1"/>
                </a:solidFill>
              </a:rPr>
              <a:t>     </a:t>
            </a:r>
          </a:p>
          <a:p>
            <a:pPr lvl="0" indent="457200">
              <a:lnSpc>
                <a:spcPct val="112000"/>
              </a:lnSpc>
              <a:spcBef>
                <a:spcPts val="1200"/>
              </a:spcBef>
              <a:buClr>
                <a:schemeClr val="dk1"/>
              </a:buClr>
              <a:buSzPts val="1800"/>
              <a:buNone/>
            </a:pPr>
            <a:endParaRPr lang="en-US" sz="2400" b="1" dirty="0">
              <a:solidFill>
                <a:schemeClr val="accent1"/>
              </a:solidFill>
            </a:endParaRPr>
          </a:p>
          <a:p>
            <a:pPr lvl="0" indent="457200">
              <a:lnSpc>
                <a:spcPct val="112000"/>
              </a:lnSpc>
              <a:spcBef>
                <a:spcPts val="1200"/>
              </a:spcBef>
              <a:buClr>
                <a:schemeClr val="dk1"/>
              </a:buClr>
              <a:buSzPts val="1800"/>
              <a:buNone/>
            </a:pPr>
            <a:endParaRPr lang="en-US" sz="2400" b="1" dirty="0">
              <a:solidFill>
                <a:schemeClr val="accent1"/>
              </a:solidFill>
            </a:endParaRPr>
          </a:p>
          <a:p>
            <a:pPr lvl="0" indent="457200">
              <a:lnSpc>
                <a:spcPct val="112000"/>
              </a:lnSpc>
              <a:spcBef>
                <a:spcPts val="1200"/>
              </a:spcBef>
              <a:buClr>
                <a:schemeClr val="dk1"/>
              </a:buClr>
              <a:buSzPts val="1800"/>
              <a:buNone/>
            </a:pPr>
            <a:endParaRPr lang="en-US" sz="2400" b="1" dirty="0">
              <a:solidFill>
                <a:schemeClr val="accent1"/>
              </a:solidFill>
            </a:endParaRPr>
          </a:p>
          <a:p>
            <a:pPr lvl="0" indent="457200">
              <a:lnSpc>
                <a:spcPct val="112000"/>
              </a:lnSpc>
              <a:spcBef>
                <a:spcPts val="1200"/>
              </a:spcBef>
              <a:buClr>
                <a:schemeClr val="dk1"/>
              </a:buClr>
              <a:buSzPts val="1800"/>
              <a:buNone/>
            </a:pPr>
            <a:endParaRPr lang="en-US" sz="2400" b="1" dirty="0">
              <a:solidFill>
                <a:schemeClr val="accent1"/>
              </a:solidFill>
            </a:endParaRPr>
          </a:p>
          <a:p>
            <a:pPr lvl="0" indent="457200">
              <a:lnSpc>
                <a:spcPct val="112000"/>
              </a:lnSpc>
              <a:spcBef>
                <a:spcPts val="1200"/>
              </a:spcBef>
              <a:buClr>
                <a:schemeClr val="dk1"/>
              </a:buClr>
              <a:buSzPts val="1800"/>
              <a:buNone/>
            </a:pPr>
            <a:r>
              <a:rPr lang="en-US" sz="2400" b="1" dirty="0">
                <a:solidFill>
                  <a:schemeClr val="accent1"/>
                </a:solidFill>
              </a:rPr>
              <a:t>Enforceable</a:t>
            </a:r>
          </a:p>
          <a:p>
            <a:pPr marL="457200" lvl="0" indent="457200" algn="l" rtl="0">
              <a:lnSpc>
                <a:spcPct val="112000"/>
              </a:lnSpc>
              <a:spcBef>
                <a:spcPts val="1200"/>
              </a:spcBef>
              <a:spcAft>
                <a:spcPts val="0"/>
              </a:spcAft>
              <a:buClr>
                <a:schemeClr val="dk1"/>
              </a:buClr>
              <a:buSzPts val="1800"/>
              <a:buNone/>
            </a:pPr>
            <a:r>
              <a:rPr lang="en-US" sz="2400" b="1" dirty="0">
                <a:solidFill>
                  <a:schemeClr val="accent1"/>
                </a:solidFill>
              </a:rPr>
              <a:t>	</a:t>
            </a:r>
            <a:endParaRPr sz="2400" b="1" dirty="0">
              <a:solidFill>
                <a:schemeClr val="accent1"/>
              </a:solidFill>
            </a:endParaRPr>
          </a:p>
        </p:txBody>
      </p:sp>
      <p:sp>
        <p:nvSpPr>
          <p:cNvPr id="237" name="Google Shape;237;p12"/>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14</a:t>
            </a:fld>
            <a:endParaRPr>
              <a:solidFill>
                <a:schemeClr val="dk2"/>
              </a:solidFill>
            </a:endParaRPr>
          </a:p>
        </p:txBody>
      </p:sp>
      <p:sp>
        <p:nvSpPr>
          <p:cNvPr id="238" name="Google Shape;238;p12"/>
          <p:cNvSpPr/>
          <p:nvPr/>
        </p:nvSpPr>
        <p:spPr>
          <a:xfrm>
            <a:off x="592550" y="5051300"/>
            <a:ext cx="723900" cy="416100"/>
          </a:xfrm>
          <a:prstGeom prst="rightArrow">
            <a:avLst>
              <a:gd name="adj1" fmla="val 50000"/>
              <a:gd name="adj2" fmla="val 50000"/>
            </a:avLst>
          </a:prstGeom>
          <a:solidFill>
            <a:srgbClr val="69BE28"/>
          </a:solid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239" name="Google Shape;239;p12"/>
          <p:cNvSpPr/>
          <p:nvPr/>
        </p:nvSpPr>
        <p:spPr>
          <a:xfrm>
            <a:off x="5177588" y="5051300"/>
            <a:ext cx="723900" cy="41610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dirty="0">
              <a:solidFill>
                <a:srgbClr val="0084C1"/>
              </a:solidFill>
              <a:highlight>
                <a:srgbClr val="0084C1"/>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8791f283c5_0_0"/>
          <p:cNvSpPr txBox="1">
            <a:spLocks noGrp="1"/>
          </p:cNvSpPr>
          <p:nvPr>
            <p:ph type="title"/>
          </p:nvPr>
        </p:nvSpPr>
        <p:spPr>
          <a:xfrm>
            <a:off x="311700" y="195443"/>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69BE28"/>
              </a:buClr>
              <a:buSzPts val="2600"/>
              <a:buFont typeface="Arial"/>
              <a:buNone/>
            </a:pPr>
            <a:r>
              <a:rPr lang="en-US" sz="3200" b="1" dirty="0">
                <a:solidFill>
                  <a:schemeClr val="accent1"/>
                </a:solidFill>
              </a:rPr>
              <a:t>Guidelines Versus Standards</a:t>
            </a:r>
            <a:endParaRPr sz="3200" b="1" dirty="0">
              <a:solidFill>
                <a:schemeClr val="accent1"/>
              </a:solidFill>
            </a:endParaRPr>
          </a:p>
          <a:p>
            <a:pPr marL="0" lvl="0" indent="0" algn="ctr" rtl="0">
              <a:lnSpc>
                <a:spcPct val="100000"/>
              </a:lnSpc>
              <a:spcBef>
                <a:spcPts val="0"/>
              </a:spcBef>
              <a:spcAft>
                <a:spcPts val="0"/>
              </a:spcAft>
              <a:buClr>
                <a:srgbClr val="69BE28"/>
              </a:buClr>
              <a:buSzPts val="2600"/>
              <a:buFont typeface="Arial"/>
              <a:buNone/>
            </a:pPr>
            <a:br>
              <a:rPr lang="en-US" dirty="0">
                <a:solidFill>
                  <a:srgbClr val="69BE28"/>
                </a:solidFill>
              </a:rPr>
            </a:br>
            <a:endParaRPr dirty="0">
              <a:solidFill>
                <a:srgbClr val="69BE28"/>
              </a:solidFill>
            </a:endParaRPr>
          </a:p>
        </p:txBody>
      </p:sp>
      <p:sp>
        <p:nvSpPr>
          <p:cNvPr id="245" name="Google Shape;245;g8791f283c5_0_0"/>
          <p:cNvSpPr txBox="1">
            <a:spLocks noGrp="1"/>
          </p:cNvSpPr>
          <p:nvPr>
            <p:ph type="body" idx="1"/>
          </p:nvPr>
        </p:nvSpPr>
        <p:spPr>
          <a:xfrm>
            <a:off x="242688" y="1096685"/>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1950" b="1" dirty="0">
                <a:solidFill>
                  <a:schemeClr val="accent2"/>
                </a:solidFill>
              </a:rPr>
              <a:t>Ex. </a:t>
            </a:r>
            <a:r>
              <a:rPr lang="en-US" sz="2000" b="1" i="1" dirty="0">
                <a:solidFill>
                  <a:schemeClr val="accent2"/>
                </a:solidFill>
              </a:rPr>
              <a:t>You find that your new practice setting does not require a MUGA scan prior to giving an </a:t>
            </a:r>
            <a:r>
              <a:rPr lang="en-US" sz="2000" b="1" i="1" dirty="0" err="1">
                <a:solidFill>
                  <a:schemeClr val="accent2"/>
                </a:solidFill>
              </a:rPr>
              <a:t>anthracycline</a:t>
            </a:r>
            <a:r>
              <a:rPr lang="en-US" sz="2000" b="1" i="1" dirty="0">
                <a:solidFill>
                  <a:schemeClr val="accent2"/>
                </a:solidFill>
              </a:rPr>
              <a:t> …</a:t>
            </a:r>
            <a:endParaRPr sz="2000" b="1" i="1" dirty="0">
              <a:solidFill>
                <a:schemeClr val="accent2"/>
              </a:solidFill>
            </a:endParaRPr>
          </a:p>
          <a:p>
            <a:pPr marL="0" lvl="0" indent="0" algn="l" rtl="0">
              <a:lnSpc>
                <a:spcPct val="100000"/>
              </a:lnSpc>
              <a:spcBef>
                <a:spcPts val="0"/>
              </a:spcBef>
              <a:spcAft>
                <a:spcPts val="0"/>
              </a:spcAft>
              <a:buClr>
                <a:schemeClr val="dk1"/>
              </a:buClr>
              <a:buSzPts val="1100"/>
              <a:buNone/>
            </a:pPr>
            <a:endParaRPr sz="2450" b="1" dirty="0">
              <a:solidFill>
                <a:srgbClr val="454545"/>
              </a:solidFill>
            </a:endParaRPr>
          </a:p>
          <a:p>
            <a:pPr marL="0" lvl="0" indent="0" algn="l" rtl="0">
              <a:lnSpc>
                <a:spcPct val="100000"/>
              </a:lnSpc>
              <a:spcBef>
                <a:spcPts val="0"/>
              </a:spcBef>
              <a:spcAft>
                <a:spcPts val="0"/>
              </a:spcAft>
              <a:buClr>
                <a:schemeClr val="dk1"/>
              </a:buClr>
              <a:buSzPts val="1100"/>
              <a:buNone/>
            </a:pPr>
            <a:endParaRPr lang="en-US" sz="2450" b="1" i="1" dirty="0">
              <a:solidFill>
                <a:schemeClr val="accent1"/>
              </a:solidFill>
            </a:endParaRPr>
          </a:p>
          <a:p>
            <a:pPr marL="0" lvl="0" indent="0" algn="l" rtl="0">
              <a:lnSpc>
                <a:spcPct val="100000"/>
              </a:lnSpc>
              <a:spcBef>
                <a:spcPts val="0"/>
              </a:spcBef>
              <a:spcAft>
                <a:spcPts val="0"/>
              </a:spcAft>
              <a:buClr>
                <a:schemeClr val="dk1"/>
              </a:buClr>
              <a:buSzPts val="1100"/>
              <a:buNone/>
            </a:pPr>
            <a:r>
              <a:rPr lang="en-US" sz="2450" b="1" i="1" dirty="0">
                <a:solidFill>
                  <a:schemeClr val="accent1"/>
                </a:solidFill>
              </a:rPr>
              <a:t>Is this an enforceable standard</a:t>
            </a:r>
            <a:r>
              <a:rPr lang="en-US" sz="2450" b="1" dirty="0">
                <a:solidFill>
                  <a:schemeClr val="accent1"/>
                </a:solidFill>
              </a:rPr>
              <a:t>?</a:t>
            </a:r>
            <a:r>
              <a:rPr lang="en-US" sz="2250" b="1" dirty="0">
                <a:solidFill>
                  <a:schemeClr val="accent1"/>
                </a:solidFill>
              </a:rPr>
              <a:t>  </a:t>
            </a:r>
          </a:p>
          <a:p>
            <a:pPr marL="0" lvl="0" indent="0" algn="l" rtl="0">
              <a:lnSpc>
                <a:spcPct val="100000"/>
              </a:lnSpc>
              <a:spcBef>
                <a:spcPts val="0"/>
              </a:spcBef>
              <a:spcAft>
                <a:spcPts val="0"/>
              </a:spcAft>
              <a:buClr>
                <a:schemeClr val="dk1"/>
              </a:buClr>
              <a:buSzPts val="1100"/>
              <a:buNone/>
            </a:pPr>
            <a:endParaRPr lang="en-US" sz="2250" b="1" dirty="0">
              <a:solidFill>
                <a:schemeClr val="accent1"/>
              </a:solidFill>
            </a:endParaRPr>
          </a:p>
          <a:p>
            <a:pPr marL="0" lvl="0" indent="0" algn="l" rtl="0">
              <a:lnSpc>
                <a:spcPct val="100000"/>
              </a:lnSpc>
              <a:spcBef>
                <a:spcPts val="0"/>
              </a:spcBef>
              <a:spcAft>
                <a:spcPts val="0"/>
              </a:spcAft>
              <a:buClr>
                <a:schemeClr val="dk1"/>
              </a:buClr>
              <a:buSzPts val="1100"/>
              <a:buNone/>
            </a:pPr>
            <a:r>
              <a:rPr lang="en-US" sz="2250" b="1" dirty="0">
                <a:solidFill>
                  <a:schemeClr val="accent1"/>
                </a:solidFill>
              </a:rPr>
              <a:t>YES   or    NO</a:t>
            </a:r>
            <a:endParaRPr sz="2250" b="1" dirty="0">
              <a:solidFill>
                <a:schemeClr val="accent1"/>
              </a:solidFill>
            </a:endParaRPr>
          </a:p>
          <a:p>
            <a:pPr marL="0" lvl="0" indent="0" algn="l" rtl="0">
              <a:lnSpc>
                <a:spcPct val="100000"/>
              </a:lnSpc>
              <a:spcBef>
                <a:spcPts val="0"/>
              </a:spcBef>
              <a:spcAft>
                <a:spcPts val="0"/>
              </a:spcAft>
              <a:buClr>
                <a:schemeClr val="dk1"/>
              </a:buClr>
              <a:buSzPts val="1100"/>
              <a:buNone/>
            </a:pPr>
            <a:endParaRPr sz="2250" b="1" dirty="0">
              <a:solidFill>
                <a:schemeClr val="accent1"/>
              </a:solidFill>
            </a:endParaRPr>
          </a:p>
          <a:p>
            <a:pPr marL="0" lvl="0" indent="0" algn="l" rtl="0">
              <a:lnSpc>
                <a:spcPct val="100000"/>
              </a:lnSpc>
              <a:spcBef>
                <a:spcPts val="0"/>
              </a:spcBef>
              <a:spcAft>
                <a:spcPts val="0"/>
              </a:spcAft>
              <a:buClr>
                <a:schemeClr val="dk1"/>
              </a:buClr>
              <a:buSzPts val="1100"/>
              <a:buFont typeface="Arial"/>
              <a:buNone/>
            </a:pPr>
            <a:endParaRPr sz="2400" b="1" dirty="0">
              <a:solidFill>
                <a:schemeClr val="accent1"/>
              </a:solidFill>
            </a:endParaRPr>
          </a:p>
          <a:p>
            <a:pPr marL="0" lvl="0" indent="0" algn="l" rtl="0">
              <a:lnSpc>
                <a:spcPct val="100000"/>
              </a:lnSpc>
              <a:spcBef>
                <a:spcPts val="0"/>
              </a:spcBef>
              <a:spcAft>
                <a:spcPts val="0"/>
              </a:spcAft>
              <a:buClr>
                <a:srgbClr val="69BE28"/>
              </a:buClr>
              <a:buSzPts val="2400"/>
              <a:buNone/>
            </a:pPr>
            <a:endParaRPr sz="1100" dirty="0"/>
          </a:p>
        </p:txBody>
      </p:sp>
      <p:sp>
        <p:nvSpPr>
          <p:cNvPr id="246" name="Google Shape;246;g8791f283c5_0_0"/>
          <p:cNvSpPr txBox="1">
            <a:spLocks noGrp="1"/>
          </p:cNvSpPr>
          <p:nvPr>
            <p:ph type="body" idx="2"/>
          </p:nvPr>
        </p:nvSpPr>
        <p:spPr>
          <a:xfrm>
            <a:off x="4550927" y="968651"/>
            <a:ext cx="4445400" cy="577367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2400" b="1" i="1" dirty="0">
                <a:solidFill>
                  <a:schemeClr val="bg1">
                    <a:lumMod val="50000"/>
                  </a:schemeClr>
                </a:solidFill>
              </a:rPr>
              <a:t>No, it is a </a:t>
            </a:r>
            <a:r>
              <a:rPr lang="en-US" sz="2400" b="1" i="1" u="sng" dirty="0">
                <a:solidFill>
                  <a:schemeClr val="bg1">
                    <a:lumMod val="50000"/>
                  </a:schemeClr>
                </a:solidFill>
              </a:rPr>
              <a:t>guideline</a:t>
            </a:r>
            <a:r>
              <a:rPr lang="en-US" sz="2400" b="1" i="1" dirty="0">
                <a:solidFill>
                  <a:schemeClr val="bg1">
                    <a:lumMod val="50000"/>
                  </a:schemeClr>
                </a:solidFill>
              </a:rPr>
              <a:t>.</a:t>
            </a:r>
            <a:endParaRPr sz="2400" b="1" i="1" dirty="0">
              <a:solidFill>
                <a:schemeClr val="bg1">
                  <a:lumMod val="50000"/>
                </a:schemeClr>
              </a:solidFill>
            </a:endParaRPr>
          </a:p>
          <a:p>
            <a:pPr marL="0" lvl="0" indent="0" algn="l" rtl="0">
              <a:lnSpc>
                <a:spcPct val="115000"/>
              </a:lnSpc>
              <a:spcBef>
                <a:spcPts val="0"/>
              </a:spcBef>
              <a:spcAft>
                <a:spcPts val="0"/>
              </a:spcAft>
              <a:buClr>
                <a:srgbClr val="69BE28"/>
              </a:buClr>
              <a:buSzPts val="2400"/>
              <a:buFont typeface="Arial"/>
              <a:buNone/>
            </a:pPr>
            <a:r>
              <a:rPr lang="en-US" sz="2400" i="1" dirty="0">
                <a:solidFill>
                  <a:schemeClr val="bg1">
                    <a:lumMod val="50000"/>
                  </a:schemeClr>
                </a:solidFill>
              </a:rPr>
              <a:t>It is </a:t>
            </a:r>
            <a:r>
              <a:rPr lang="en-US" sz="2400" i="1" u="sng" dirty="0">
                <a:solidFill>
                  <a:schemeClr val="bg1">
                    <a:lumMod val="50000"/>
                  </a:schemeClr>
                </a:solidFill>
              </a:rPr>
              <a:t>not</a:t>
            </a:r>
            <a:r>
              <a:rPr lang="en-US" sz="2400" i="1" dirty="0">
                <a:solidFill>
                  <a:schemeClr val="bg1">
                    <a:lumMod val="50000"/>
                  </a:schemeClr>
                </a:solidFill>
              </a:rPr>
              <a:t> enforceable,</a:t>
            </a:r>
            <a:endParaRPr sz="2400" i="1" dirty="0">
              <a:solidFill>
                <a:schemeClr val="bg1">
                  <a:lumMod val="50000"/>
                </a:schemeClr>
              </a:solidFill>
            </a:endParaRPr>
          </a:p>
          <a:p>
            <a:pPr marL="0" lvl="0" indent="0" algn="l" rtl="0">
              <a:lnSpc>
                <a:spcPct val="100000"/>
              </a:lnSpc>
              <a:spcBef>
                <a:spcPts val="0"/>
              </a:spcBef>
              <a:spcAft>
                <a:spcPts val="0"/>
              </a:spcAft>
              <a:buSzPts val="1800"/>
              <a:buNone/>
            </a:pPr>
            <a:r>
              <a:rPr lang="en-US" sz="2400" i="1" dirty="0">
                <a:solidFill>
                  <a:schemeClr val="bg1">
                    <a:lumMod val="50000"/>
                  </a:schemeClr>
                </a:solidFill>
              </a:rPr>
              <a:t>but omission of this test is not the standard of practice.</a:t>
            </a:r>
            <a:endParaRPr sz="2400" dirty="0">
              <a:solidFill>
                <a:schemeClr val="bg1">
                  <a:lumMod val="50000"/>
                </a:schemeClr>
              </a:solidFill>
            </a:endParaRPr>
          </a:p>
          <a:p>
            <a:pPr marL="0" lvl="0" indent="0" algn="l" rtl="0">
              <a:lnSpc>
                <a:spcPct val="100000"/>
              </a:lnSpc>
              <a:spcBef>
                <a:spcPts val="0"/>
              </a:spcBef>
              <a:spcAft>
                <a:spcPts val="0"/>
              </a:spcAft>
              <a:buSzPts val="1800"/>
              <a:buNone/>
            </a:pPr>
            <a:endParaRPr sz="1800" b="1" dirty="0">
              <a:solidFill>
                <a:schemeClr val="accent2"/>
              </a:solidFill>
            </a:endParaRPr>
          </a:p>
          <a:p>
            <a:pPr marL="0" lvl="0" indent="0" algn="l" rtl="0">
              <a:lnSpc>
                <a:spcPct val="115000"/>
              </a:lnSpc>
              <a:spcBef>
                <a:spcPts val="0"/>
              </a:spcBef>
              <a:spcAft>
                <a:spcPts val="0"/>
              </a:spcAft>
              <a:buSzPts val="1800"/>
              <a:buNone/>
            </a:pPr>
            <a:r>
              <a:rPr lang="en-US" sz="1900" b="1" i="1" u="sng" dirty="0">
                <a:solidFill>
                  <a:srgbClr val="679E2A"/>
                </a:solidFill>
              </a:rPr>
              <a:t>Recommendation: </a:t>
            </a:r>
            <a:endParaRPr sz="1900" b="1" i="1" u="sng" dirty="0">
              <a:solidFill>
                <a:srgbClr val="679E2A"/>
              </a:solidFill>
            </a:endParaRPr>
          </a:p>
          <a:p>
            <a:pPr marL="457200" lvl="0" indent="-349250" algn="l" rtl="0">
              <a:lnSpc>
                <a:spcPct val="115000"/>
              </a:lnSpc>
              <a:spcBef>
                <a:spcPts val="0"/>
              </a:spcBef>
              <a:spcAft>
                <a:spcPts val="0"/>
              </a:spcAft>
              <a:buClr>
                <a:srgbClr val="69BE28"/>
              </a:buClr>
              <a:buSzPts val="1900"/>
              <a:buChar char="●"/>
            </a:pPr>
            <a:r>
              <a:rPr lang="en-US" sz="1900" b="1" i="1" dirty="0">
                <a:solidFill>
                  <a:srgbClr val="69BE28"/>
                </a:solidFill>
              </a:rPr>
              <a:t>Communicate to prescriber that there is no MUGA ordered.</a:t>
            </a:r>
            <a:endParaRPr sz="1900" b="1" i="1" dirty="0">
              <a:solidFill>
                <a:srgbClr val="69BE28"/>
              </a:solidFill>
            </a:endParaRPr>
          </a:p>
          <a:p>
            <a:pPr marL="457200" lvl="0" indent="-349250" algn="l" rtl="0">
              <a:lnSpc>
                <a:spcPct val="115000"/>
              </a:lnSpc>
              <a:spcBef>
                <a:spcPts val="0"/>
              </a:spcBef>
              <a:spcAft>
                <a:spcPts val="0"/>
              </a:spcAft>
              <a:buClr>
                <a:srgbClr val="69BE28"/>
              </a:buClr>
              <a:buSzPts val="1900"/>
              <a:buChar char="●"/>
            </a:pPr>
            <a:r>
              <a:rPr lang="en-US" sz="1900" b="1" i="1" dirty="0">
                <a:solidFill>
                  <a:srgbClr val="69BE28"/>
                </a:solidFill>
              </a:rPr>
              <a:t>If no order for MUGA results - verify practice with pharmacy, to determine if this is an accepted practice of the institution.</a:t>
            </a:r>
            <a:endParaRPr sz="1900" b="1" i="1" dirty="0">
              <a:solidFill>
                <a:srgbClr val="69BE28"/>
              </a:solidFill>
            </a:endParaRPr>
          </a:p>
          <a:p>
            <a:pPr marL="457200" lvl="0" indent="-349250" algn="l" rtl="0">
              <a:lnSpc>
                <a:spcPct val="115000"/>
              </a:lnSpc>
              <a:spcBef>
                <a:spcPts val="0"/>
              </a:spcBef>
              <a:spcAft>
                <a:spcPts val="0"/>
              </a:spcAft>
              <a:buClr>
                <a:srgbClr val="69BE28"/>
              </a:buClr>
              <a:buSzPts val="1900"/>
              <a:buChar char="●"/>
            </a:pPr>
            <a:r>
              <a:rPr lang="en-US" sz="1900" b="1" i="1" dirty="0">
                <a:solidFill>
                  <a:srgbClr val="69BE28"/>
                </a:solidFill>
              </a:rPr>
              <a:t>Document that the prescriber was notified. </a:t>
            </a:r>
            <a:endParaRPr sz="1900" b="1" i="1" dirty="0">
              <a:solidFill>
                <a:srgbClr val="69BE28"/>
              </a:solidFill>
            </a:endParaRPr>
          </a:p>
          <a:p>
            <a:pPr marL="0" lvl="0" indent="0" algn="l" rtl="0">
              <a:lnSpc>
                <a:spcPct val="100000"/>
              </a:lnSpc>
              <a:spcBef>
                <a:spcPts val="0"/>
              </a:spcBef>
              <a:spcAft>
                <a:spcPts val="0"/>
              </a:spcAft>
              <a:buSzPts val="1800"/>
              <a:buNone/>
            </a:pPr>
            <a:endParaRPr lang="en-US" b="1" i="1" dirty="0">
              <a:solidFill>
                <a:srgbClr val="679E2A"/>
              </a:solidFill>
            </a:endParaRPr>
          </a:p>
          <a:p>
            <a:pPr marL="0" lvl="0" indent="0" algn="l" rtl="0">
              <a:lnSpc>
                <a:spcPct val="100000"/>
              </a:lnSpc>
              <a:spcBef>
                <a:spcPts val="0"/>
              </a:spcBef>
              <a:spcAft>
                <a:spcPts val="0"/>
              </a:spcAft>
              <a:buSzPts val="1800"/>
              <a:buNone/>
            </a:pPr>
            <a:r>
              <a:rPr lang="en-US" b="1" i="1" dirty="0">
                <a:solidFill>
                  <a:srgbClr val="679E2A"/>
                </a:solidFill>
              </a:rPr>
              <a:t>Resource:</a:t>
            </a:r>
            <a:r>
              <a:rPr lang="en-US" b="1" dirty="0">
                <a:solidFill>
                  <a:srgbClr val="679E2A"/>
                </a:solidFill>
              </a:rPr>
              <a:t> </a:t>
            </a:r>
            <a:r>
              <a:rPr lang="en-US" sz="1200" b="1" dirty="0">
                <a:solidFill>
                  <a:srgbClr val="679E2A"/>
                </a:solidFill>
              </a:rPr>
              <a:t> “</a:t>
            </a:r>
            <a:r>
              <a:rPr lang="en-US" sz="1250" b="1" i="1" dirty="0">
                <a:solidFill>
                  <a:srgbClr val="679E2A"/>
                </a:solidFill>
                <a:uFill>
                  <a:noFill/>
                </a:uFill>
                <a:hlinkClick r:id="rId3">
                  <a:extLst>
                    <a:ext uri="{A12FA001-AC4F-418D-AE19-62706E023703}">
                      <ahyp:hlinkClr xmlns:ahyp="http://schemas.microsoft.com/office/drawing/2018/hyperlinkcolor" val="tx"/>
                    </a:ext>
                  </a:extLst>
                </a:hlinkClick>
              </a:rPr>
              <a:t>Chemotherapy and Immunotherapy Guidelines and Recommendations for Practice</a:t>
            </a:r>
            <a:r>
              <a:rPr lang="en-US" sz="1850" b="1" dirty="0">
                <a:solidFill>
                  <a:schemeClr val="accent1"/>
                </a:solidFill>
              </a:rPr>
              <a:t>”</a:t>
            </a:r>
            <a:endParaRPr sz="1100" b="1" dirty="0">
              <a:solidFill>
                <a:schemeClr val="accent1"/>
              </a:solidFill>
            </a:endParaRPr>
          </a:p>
        </p:txBody>
      </p:sp>
      <p:sp>
        <p:nvSpPr>
          <p:cNvPr id="247" name="Google Shape;247;g8791f283c5_0_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15</a:t>
            </a:fld>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1000"/>
                                        <p:tgtEl>
                                          <p:spTgt spid="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xEl>
                                              <p:pRg st="1" end="1"/>
                                            </p:txEl>
                                          </p:spTgt>
                                        </p:tgtEl>
                                        <p:attrNameLst>
                                          <p:attrName>style.visibility</p:attrName>
                                        </p:attrNameLst>
                                      </p:cBhvr>
                                      <p:to>
                                        <p:strVal val="visible"/>
                                      </p:to>
                                    </p:set>
                                    <p:animEffect transition="in" filter="fade">
                                      <p:cBhvr>
                                        <p:cTn id="12" dur="1000"/>
                                        <p:tgtEl>
                                          <p:spTgt spid="2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xEl>
                                              <p:pRg st="2" end="2"/>
                                            </p:txEl>
                                          </p:spTgt>
                                        </p:tgtEl>
                                        <p:attrNameLst>
                                          <p:attrName>style.visibility</p:attrName>
                                        </p:attrNameLst>
                                      </p:cBhvr>
                                      <p:to>
                                        <p:strVal val="visible"/>
                                      </p:to>
                                    </p:set>
                                    <p:animEffect transition="in" filter="fade">
                                      <p:cBhvr>
                                        <p:cTn id="17" dur="1000"/>
                                        <p:tgtEl>
                                          <p:spTgt spid="2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xEl>
                                              <p:pRg st="4" end="4"/>
                                            </p:txEl>
                                          </p:spTgt>
                                        </p:tgtEl>
                                        <p:attrNameLst>
                                          <p:attrName>style.visibility</p:attrName>
                                        </p:attrNameLst>
                                      </p:cBhvr>
                                      <p:to>
                                        <p:strVal val="visible"/>
                                      </p:to>
                                    </p:set>
                                    <p:animEffect transition="in" filter="fade">
                                      <p:cBhvr>
                                        <p:cTn id="22" dur="1000"/>
                                        <p:tgtEl>
                                          <p:spTgt spid="2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xEl>
                                              <p:pRg st="5" end="5"/>
                                            </p:txEl>
                                          </p:spTgt>
                                        </p:tgtEl>
                                        <p:attrNameLst>
                                          <p:attrName>style.visibility</p:attrName>
                                        </p:attrNameLst>
                                      </p:cBhvr>
                                      <p:to>
                                        <p:strVal val="visible"/>
                                      </p:to>
                                    </p:set>
                                    <p:animEffect transition="in" filter="fade">
                                      <p:cBhvr>
                                        <p:cTn id="27" dur="1000"/>
                                        <p:tgtEl>
                                          <p:spTgt spid="24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6">
                                            <p:txEl>
                                              <p:pRg st="6" end="6"/>
                                            </p:txEl>
                                          </p:spTgt>
                                        </p:tgtEl>
                                        <p:attrNameLst>
                                          <p:attrName>style.visibility</p:attrName>
                                        </p:attrNameLst>
                                      </p:cBhvr>
                                      <p:to>
                                        <p:strVal val="visible"/>
                                      </p:to>
                                    </p:set>
                                    <p:animEffect transition="in" filter="fade">
                                      <p:cBhvr>
                                        <p:cTn id="32" dur="1000"/>
                                        <p:tgtEl>
                                          <p:spTgt spid="24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6">
                                            <p:txEl>
                                              <p:pRg st="7" end="7"/>
                                            </p:txEl>
                                          </p:spTgt>
                                        </p:tgtEl>
                                        <p:attrNameLst>
                                          <p:attrName>style.visibility</p:attrName>
                                        </p:attrNameLst>
                                      </p:cBhvr>
                                      <p:to>
                                        <p:strVal val="visible"/>
                                      </p:to>
                                    </p:set>
                                    <p:animEffect transition="in" filter="fade">
                                      <p:cBhvr>
                                        <p:cTn id="37" dur="1000"/>
                                        <p:tgtEl>
                                          <p:spTgt spid="24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xEl>
                                              <p:pRg st="9" end="9"/>
                                            </p:txEl>
                                          </p:spTgt>
                                        </p:tgtEl>
                                        <p:attrNameLst>
                                          <p:attrName>style.visibility</p:attrName>
                                        </p:attrNameLst>
                                      </p:cBhvr>
                                      <p:to>
                                        <p:strVal val="visible"/>
                                      </p:to>
                                    </p:set>
                                    <p:animEffect transition="in" filter="fade">
                                      <p:cBhvr>
                                        <p:cTn id="42" dur="1000"/>
                                        <p:tgtEl>
                                          <p:spTgt spid="2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791f283c5_0_29"/>
          <p:cNvSpPr txBox="1">
            <a:spLocks noGrp="1"/>
          </p:cNvSpPr>
          <p:nvPr>
            <p:ph type="title"/>
          </p:nvPr>
        </p:nvSpPr>
        <p:spPr>
          <a:xfrm>
            <a:off x="311700" y="329319"/>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69BE28"/>
              </a:buClr>
              <a:buSzPts val="2600"/>
              <a:buFont typeface="Arial"/>
              <a:buNone/>
            </a:pPr>
            <a:r>
              <a:rPr lang="en-US" sz="2400" b="1" dirty="0">
                <a:solidFill>
                  <a:schemeClr val="accent1"/>
                </a:solidFill>
              </a:rPr>
              <a:t>Knowledge Check</a:t>
            </a:r>
            <a:br>
              <a:rPr lang="en-US" sz="2400" b="1" dirty="0">
                <a:solidFill>
                  <a:schemeClr val="accent1"/>
                </a:solidFill>
              </a:rPr>
            </a:br>
            <a:br>
              <a:rPr lang="en-US" dirty="0">
                <a:solidFill>
                  <a:srgbClr val="69BE28"/>
                </a:solidFill>
              </a:rPr>
            </a:br>
            <a:endParaRPr dirty="0">
              <a:solidFill>
                <a:srgbClr val="69BE28"/>
              </a:solidFill>
            </a:endParaRPr>
          </a:p>
        </p:txBody>
      </p:sp>
      <p:sp>
        <p:nvSpPr>
          <p:cNvPr id="253" name="Google Shape;253;g8791f283c5_0_29"/>
          <p:cNvSpPr txBox="1">
            <a:spLocks noGrp="1"/>
          </p:cNvSpPr>
          <p:nvPr>
            <p:ph type="body" idx="1"/>
          </p:nvPr>
        </p:nvSpPr>
        <p:spPr>
          <a:xfrm>
            <a:off x="337580" y="1151400"/>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2000" b="1" dirty="0">
                <a:solidFill>
                  <a:schemeClr val="bg1">
                    <a:lumMod val="50000"/>
                  </a:schemeClr>
                </a:solidFill>
              </a:rPr>
              <a:t>Ex. </a:t>
            </a:r>
            <a:r>
              <a:rPr lang="en-US" sz="2000" b="1" dirty="0">
                <a:solidFill>
                  <a:schemeClr val="accent2"/>
                </a:solidFill>
              </a:rPr>
              <a:t>At your new job you find that there is </a:t>
            </a:r>
            <a:r>
              <a:rPr lang="en-US" sz="2000" b="1" u="sng" dirty="0">
                <a:solidFill>
                  <a:schemeClr val="accent2"/>
                </a:solidFill>
              </a:rPr>
              <a:t>no</a:t>
            </a:r>
            <a:r>
              <a:rPr lang="en-US" sz="2000" b="1" dirty="0">
                <a:solidFill>
                  <a:schemeClr val="accent2"/>
                </a:solidFill>
              </a:rPr>
              <a:t> policy nor documentation of education and competence requirement to administer antineoplastic chemotherapy. </a:t>
            </a:r>
          </a:p>
          <a:p>
            <a:pPr marL="0" lvl="0" indent="0" algn="l" rtl="0">
              <a:lnSpc>
                <a:spcPct val="100000"/>
              </a:lnSpc>
              <a:spcBef>
                <a:spcPts val="0"/>
              </a:spcBef>
              <a:spcAft>
                <a:spcPts val="0"/>
              </a:spcAft>
              <a:buClr>
                <a:schemeClr val="dk1"/>
              </a:buClr>
              <a:buSzPts val="1100"/>
              <a:buNone/>
            </a:pPr>
            <a:endParaRPr sz="2000" b="1" dirty="0">
              <a:solidFill>
                <a:schemeClr val="accent2"/>
              </a:solidFill>
            </a:endParaRPr>
          </a:p>
          <a:p>
            <a:pPr marL="0" lvl="0" indent="0" algn="l" rtl="0">
              <a:lnSpc>
                <a:spcPct val="100000"/>
              </a:lnSpc>
              <a:spcBef>
                <a:spcPts val="0"/>
              </a:spcBef>
              <a:spcAft>
                <a:spcPts val="0"/>
              </a:spcAft>
              <a:buClr>
                <a:schemeClr val="dk1"/>
              </a:buClr>
              <a:buSzPts val="1100"/>
              <a:buFont typeface="Arial"/>
              <a:buNone/>
            </a:pPr>
            <a:endParaRPr lang="en-US" sz="245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US" sz="2450" b="1" i="1" dirty="0">
                <a:solidFill>
                  <a:schemeClr val="bg1">
                    <a:lumMod val="50000"/>
                  </a:schemeClr>
                </a:solidFill>
              </a:rPr>
              <a:t>Is this a problem?</a:t>
            </a:r>
          </a:p>
          <a:p>
            <a:pPr marL="0" lvl="0" indent="0" algn="l" rtl="0">
              <a:lnSpc>
                <a:spcPct val="100000"/>
              </a:lnSpc>
              <a:spcBef>
                <a:spcPts val="0"/>
              </a:spcBef>
              <a:spcAft>
                <a:spcPts val="0"/>
              </a:spcAft>
              <a:buClr>
                <a:schemeClr val="dk1"/>
              </a:buClr>
              <a:buSzPts val="1100"/>
              <a:buFont typeface="Arial"/>
              <a:buNone/>
            </a:pPr>
            <a:endParaRPr lang="en-US" sz="2450" b="1" i="1" dirty="0">
              <a:solidFill>
                <a:schemeClr val="bg1">
                  <a:lumMod val="50000"/>
                </a:schemeClr>
              </a:solidFill>
            </a:endParaRPr>
          </a:p>
          <a:p>
            <a:pPr marL="0" lvl="0" indent="0" algn="l" rtl="0">
              <a:lnSpc>
                <a:spcPct val="100000"/>
              </a:lnSpc>
              <a:spcBef>
                <a:spcPts val="0"/>
              </a:spcBef>
              <a:spcAft>
                <a:spcPts val="0"/>
              </a:spcAft>
              <a:buClr>
                <a:schemeClr val="dk1"/>
              </a:buClr>
              <a:buSzPts val="1100"/>
              <a:buFont typeface="Arial"/>
              <a:buNone/>
            </a:pPr>
            <a:r>
              <a:rPr lang="en-US" sz="2450" b="1" i="1" dirty="0">
                <a:solidFill>
                  <a:schemeClr val="bg1">
                    <a:lumMod val="50000"/>
                  </a:schemeClr>
                </a:solidFill>
              </a:rPr>
              <a:t>Yes or No</a:t>
            </a:r>
          </a:p>
          <a:p>
            <a:pPr marL="0" lvl="0" indent="0" algn="l" rtl="0">
              <a:lnSpc>
                <a:spcPct val="100000"/>
              </a:lnSpc>
              <a:spcBef>
                <a:spcPts val="0"/>
              </a:spcBef>
              <a:spcAft>
                <a:spcPts val="0"/>
              </a:spcAft>
              <a:buClr>
                <a:schemeClr val="dk1"/>
              </a:buClr>
              <a:buSzPts val="1100"/>
              <a:buFont typeface="Arial"/>
              <a:buNone/>
            </a:pPr>
            <a:endParaRPr lang="en-US" sz="2450" b="1" i="1" dirty="0">
              <a:solidFill>
                <a:schemeClr val="bg1">
                  <a:lumMod val="50000"/>
                </a:schemeClr>
              </a:solidFill>
            </a:endParaRPr>
          </a:p>
          <a:p>
            <a:pPr marL="0" lvl="0" indent="0" algn="l" rtl="0">
              <a:lnSpc>
                <a:spcPct val="100000"/>
              </a:lnSpc>
              <a:spcBef>
                <a:spcPts val="0"/>
              </a:spcBef>
              <a:spcAft>
                <a:spcPts val="0"/>
              </a:spcAft>
              <a:buClr>
                <a:schemeClr val="dk1"/>
              </a:buClr>
              <a:buSzPts val="1100"/>
              <a:buFont typeface="Arial"/>
              <a:buNone/>
            </a:pPr>
            <a:r>
              <a:rPr lang="en-US" sz="2450" b="1" i="1" dirty="0">
                <a:solidFill>
                  <a:schemeClr val="bg1">
                    <a:lumMod val="50000"/>
                  </a:schemeClr>
                </a:solidFill>
              </a:rPr>
              <a:t>Is this an enforceable standard?</a:t>
            </a:r>
            <a:endParaRPr sz="1100" dirty="0">
              <a:solidFill>
                <a:schemeClr val="bg1">
                  <a:lumMod val="50000"/>
                </a:schemeClr>
              </a:solidFill>
            </a:endParaRPr>
          </a:p>
        </p:txBody>
      </p:sp>
      <p:sp>
        <p:nvSpPr>
          <p:cNvPr id="254" name="Google Shape;254;g8791f283c5_0_29"/>
          <p:cNvSpPr txBox="1">
            <a:spLocks noGrp="1"/>
          </p:cNvSpPr>
          <p:nvPr>
            <p:ph type="body" idx="2"/>
          </p:nvPr>
        </p:nvSpPr>
        <p:spPr>
          <a:xfrm>
            <a:off x="4806521" y="1545260"/>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endParaRPr sz="2050" b="1" i="1" dirty="0">
              <a:solidFill>
                <a:srgbClr val="69BE28"/>
              </a:solidFill>
            </a:endParaRPr>
          </a:p>
          <a:p>
            <a:pPr marL="0" lvl="0" indent="0" algn="l" rtl="0">
              <a:lnSpc>
                <a:spcPct val="100000"/>
              </a:lnSpc>
              <a:spcBef>
                <a:spcPts val="0"/>
              </a:spcBef>
              <a:spcAft>
                <a:spcPts val="0"/>
              </a:spcAft>
              <a:buClr>
                <a:schemeClr val="dk1"/>
              </a:buClr>
              <a:buSzPts val="1100"/>
              <a:buNone/>
            </a:pPr>
            <a:r>
              <a:rPr lang="en-US" sz="2400" b="1" i="1" dirty="0">
                <a:solidFill>
                  <a:srgbClr val="980000"/>
                </a:solidFill>
              </a:rPr>
              <a:t>YES,</a:t>
            </a:r>
            <a:r>
              <a:rPr lang="en-US" sz="2400" b="1" i="1" dirty="0">
                <a:solidFill>
                  <a:srgbClr val="69BE28"/>
                </a:solidFill>
              </a:rPr>
              <a:t> </a:t>
            </a:r>
            <a:r>
              <a:rPr lang="en-US" sz="2350" b="1" dirty="0">
                <a:solidFill>
                  <a:schemeClr val="bg1">
                    <a:lumMod val="50000"/>
                  </a:schemeClr>
                </a:solidFill>
              </a:rPr>
              <a:t>the lack of policy and documentation may result in a Joint Commission citation and the American College of Surgeons.   </a:t>
            </a:r>
            <a:endParaRPr sz="2350" dirty="0">
              <a:solidFill>
                <a:schemeClr val="bg1">
                  <a:lumMod val="50000"/>
                </a:schemeClr>
              </a:solidFill>
            </a:endParaRPr>
          </a:p>
          <a:p>
            <a:pPr marL="0" lvl="0" indent="0" algn="l" rtl="0">
              <a:lnSpc>
                <a:spcPct val="100000"/>
              </a:lnSpc>
              <a:spcBef>
                <a:spcPts val="0"/>
              </a:spcBef>
              <a:spcAft>
                <a:spcPts val="0"/>
              </a:spcAft>
              <a:buClr>
                <a:schemeClr val="dk1"/>
              </a:buClr>
              <a:buSzPts val="1100"/>
              <a:buNone/>
            </a:pPr>
            <a:endParaRPr sz="2350" dirty="0">
              <a:solidFill>
                <a:srgbClr val="454545"/>
              </a:solidFill>
            </a:endParaRPr>
          </a:p>
          <a:p>
            <a:pPr marL="0" lvl="0" indent="0" algn="l" rtl="0">
              <a:lnSpc>
                <a:spcPct val="100000"/>
              </a:lnSpc>
              <a:spcBef>
                <a:spcPts val="0"/>
              </a:spcBef>
              <a:spcAft>
                <a:spcPts val="0"/>
              </a:spcAft>
              <a:buClr>
                <a:schemeClr val="dk1"/>
              </a:buClr>
              <a:buSzPts val="1100"/>
              <a:buNone/>
            </a:pPr>
            <a:endParaRPr sz="2350" dirty="0">
              <a:solidFill>
                <a:srgbClr val="454545"/>
              </a:solidFill>
            </a:endParaRPr>
          </a:p>
          <a:p>
            <a:pPr marL="0" lvl="0" indent="0" algn="l" rtl="0">
              <a:lnSpc>
                <a:spcPct val="100000"/>
              </a:lnSpc>
              <a:spcBef>
                <a:spcPts val="0"/>
              </a:spcBef>
              <a:spcAft>
                <a:spcPts val="0"/>
              </a:spcAft>
              <a:buClr>
                <a:schemeClr val="dk1"/>
              </a:buClr>
              <a:buSzPts val="1100"/>
              <a:buNone/>
            </a:pPr>
            <a:r>
              <a:rPr lang="en-US" sz="2400" b="1" i="1" dirty="0">
                <a:solidFill>
                  <a:srgbClr val="980000"/>
                </a:solidFill>
              </a:rPr>
              <a:t>This is a </a:t>
            </a:r>
            <a:r>
              <a:rPr lang="en-US" sz="2400" b="1" i="1" u="sng" dirty="0">
                <a:solidFill>
                  <a:srgbClr val="980000"/>
                </a:solidFill>
              </a:rPr>
              <a:t>standard</a:t>
            </a:r>
            <a:r>
              <a:rPr lang="en-US" sz="2400" b="1" i="1" dirty="0">
                <a:solidFill>
                  <a:srgbClr val="980000"/>
                </a:solidFill>
              </a:rPr>
              <a:t> that is enforceable by TJC.</a:t>
            </a:r>
            <a:endParaRPr sz="2400" b="1" i="1" dirty="0">
              <a:solidFill>
                <a:srgbClr val="980000"/>
              </a:solidFill>
            </a:endParaRPr>
          </a:p>
        </p:txBody>
      </p:sp>
      <p:sp>
        <p:nvSpPr>
          <p:cNvPr id="255" name="Google Shape;255;g8791f283c5_0_2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16</a:t>
            </a:fld>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4">
                                            <p:txEl>
                                              <p:pRg st="1" end="1"/>
                                            </p:txEl>
                                          </p:spTgt>
                                        </p:tgtEl>
                                        <p:attrNameLst>
                                          <p:attrName>style.visibility</p:attrName>
                                        </p:attrNameLst>
                                      </p:cBhvr>
                                      <p:to>
                                        <p:strVal val="visible"/>
                                      </p:to>
                                    </p:set>
                                    <p:animEffect transition="in" filter="wipe(down)">
                                      <p:cBhvr>
                                        <p:cTn id="7" dur="500"/>
                                        <p:tgtEl>
                                          <p:spTgt spid="2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4">
                                            <p:txEl>
                                              <p:pRg st="4" end="4"/>
                                            </p:txEl>
                                          </p:spTgt>
                                        </p:tgtEl>
                                        <p:attrNameLst>
                                          <p:attrName>style.visibility</p:attrName>
                                        </p:attrNameLst>
                                      </p:cBhvr>
                                      <p:to>
                                        <p:strVal val="visible"/>
                                      </p:to>
                                    </p:set>
                                    <p:animEffect transition="in" filter="blinds(horizontal)">
                                      <p:cBhvr>
                                        <p:cTn id="12" dur="500"/>
                                        <p:tgtEl>
                                          <p:spTgt spid="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424275" y="32464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92857"/>
              <a:buFont typeface="Arial"/>
              <a:buNone/>
            </a:pPr>
            <a:r>
              <a:rPr lang="en-US" b="1" dirty="0">
                <a:solidFill>
                  <a:schemeClr val="accent1"/>
                </a:solidFill>
              </a:rPr>
              <a:t>USP &lt;800&gt; </a:t>
            </a:r>
            <a:br>
              <a:rPr lang="en-US" dirty="0">
                <a:solidFill>
                  <a:schemeClr val="accent1"/>
                </a:solidFill>
              </a:rPr>
            </a:br>
            <a:r>
              <a:rPr lang="en-US" sz="2200" dirty="0">
                <a:solidFill>
                  <a:schemeClr val="accent1"/>
                </a:solidFill>
              </a:rPr>
              <a:t>Hazardous Drugs—Handling in Healthcare Settings</a:t>
            </a:r>
            <a:endParaRPr sz="2200" dirty="0">
              <a:solidFill>
                <a:schemeClr val="accent1"/>
              </a:solidFill>
            </a:endParaRPr>
          </a:p>
        </p:txBody>
      </p:sp>
      <p:sp>
        <p:nvSpPr>
          <p:cNvPr id="261" name="Google Shape;261;p13"/>
          <p:cNvSpPr txBox="1">
            <a:spLocks noGrp="1"/>
          </p:cNvSpPr>
          <p:nvPr>
            <p:ph type="body" idx="1"/>
          </p:nvPr>
        </p:nvSpPr>
        <p:spPr>
          <a:xfrm>
            <a:off x="311700" y="1536633"/>
            <a:ext cx="4146000" cy="4793403"/>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1665"/>
              <a:buNone/>
            </a:pPr>
            <a:r>
              <a:rPr lang="en-US" sz="1765" b="1" dirty="0">
                <a:solidFill>
                  <a:schemeClr val="accent1"/>
                </a:solidFill>
              </a:rPr>
              <a:t>U.S. Pharmacopeia (USP)</a:t>
            </a:r>
            <a:r>
              <a:rPr lang="en-US" sz="1765" dirty="0">
                <a:solidFill>
                  <a:schemeClr val="accent1"/>
                </a:solidFill>
              </a:rPr>
              <a:t> is an independent organization is dedicated to medication quality and safety.</a:t>
            </a:r>
            <a:endParaRPr sz="1765" dirty="0">
              <a:solidFill>
                <a:schemeClr val="accent1"/>
              </a:solidFill>
            </a:endParaRPr>
          </a:p>
          <a:p>
            <a:pPr marL="0" lvl="0" indent="0" algn="l" rtl="0">
              <a:lnSpc>
                <a:spcPct val="112000"/>
              </a:lnSpc>
              <a:spcBef>
                <a:spcPts val="0"/>
              </a:spcBef>
              <a:spcAft>
                <a:spcPts val="0"/>
              </a:spcAft>
              <a:buClr>
                <a:schemeClr val="dk1"/>
              </a:buClr>
              <a:buSzPts val="1665"/>
              <a:buNone/>
            </a:pPr>
            <a:endParaRPr sz="1765" dirty="0">
              <a:solidFill>
                <a:schemeClr val="accent1"/>
              </a:solidFill>
            </a:endParaRPr>
          </a:p>
          <a:p>
            <a:pPr marL="0" lvl="0" indent="0" algn="l" rtl="0">
              <a:lnSpc>
                <a:spcPct val="112000"/>
              </a:lnSpc>
              <a:spcBef>
                <a:spcPts val="1200"/>
              </a:spcBef>
              <a:spcAft>
                <a:spcPts val="0"/>
              </a:spcAft>
              <a:buClr>
                <a:schemeClr val="dk1"/>
              </a:buClr>
              <a:buSzPts val="1665"/>
              <a:buNone/>
            </a:pPr>
            <a:r>
              <a:rPr lang="en-US" sz="1765" dirty="0">
                <a:solidFill>
                  <a:schemeClr val="accent1"/>
                </a:solidFill>
              </a:rPr>
              <a:t>The </a:t>
            </a:r>
            <a:r>
              <a:rPr lang="en-US" sz="1765" b="1" dirty="0">
                <a:solidFill>
                  <a:schemeClr val="accent1"/>
                </a:solidFill>
              </a:rPr>
              <a:t>USP</a:t>
            </a:r>
            <a:r>
              <a:rPr lang="en-US" sz="1765" dirty="0">
                <a:solidFill>
                  <a:schemeClr val="accent1"/>
                </a:solidFill>
              </a:rPr>
              <a:t> published </a:t>
            </a:r>
            <a:r>
              <a:rPr lang="en-US" sz="1765" b="1" dirty="0">
                <a:solidFill>
                  <a:schemeClr val="accent1"/>
                </a:solidFill>
              </a:rPr>
              <a:t>General Chapter</a:t>
            </a:r>
            <a:r>
              <a:rPr lang="en-US" sz="1765" dirty="0">
                <a:solidFill>
                  <a:schemeClr val="accent1"/>
                </a:solidFill>
              </a:rPr>
              <a:t> &lt;</a:t>
            </a:r>
            <a:r>
              <a:rPr lang="en-US" sz="1765" b="1" dirty="0">
                <a:solidFill>
                  <a:schemeClr val="accent1"/>
                </a:solidFill>
              </a:rPr>
              <a:t>800</a:t>
            </a:r>
            <a:r>
              <a:rPr lang="en-US" sz="1765" dirty="0">
                <a:solidFill>
                  <a:schemeClr val="accent1"/>
                </a:solidFill>
              </a:rPr>
              <a:t>&gt; to limit occupational exposure to HDs to protect patients, health care personnel, and the environment from the effects of handling HDs.</a:t>
            </a:r>
            <a:endParaRPr sz="1765" dirty="0">
              <a:solidFill>
                <a:schemeClr val="accent1"/>
              </a:solidFill>
            </a:endParaRPr>
          </a:p>
          <a:p>
            <a:pPr marL="0" lvl="0" indent="0" algn="l" rtl="0">
              <a:lnSpc>
                <a:spcPct val="112000"/>
              </a:lnSpc>
              <a:spcBef>
                <a:spcPts val="1200"/>
              </a:spcBef>
              <a:spcAft>
                <a:spcPts val="0"/>
              </a:spcAft>
              <a:buClr>
                <a:schemeClr val="dk1"/>
              </a:buClr>
              <a:buSzPts val="1665"/>
              <a:buNone/>
            </a:pPr>
            <a:endParaRPr sz="1765" dirty="0">
              <a:solidFill>
                <a:schemeClr val="accent1"/>
              </a:solidFill>
            </a:endParaRPr>
          </a:p>
          <a:p>
            <a:pPr marL="0" lvl="0" indent="0" algn="l" rtl="0">
              <a:lnSpc>
                <a:spcPct val="112000"/>
              </a:lnSpc>
              <a:spcBef>
                <a:spcPts val="1200"/>
              </a:spcBef>
              <a:spcAft>
                <a:spcPts val="0"/>
              </a:spcAft>
              <a:buClr>
                <a:schemeClr val="dk1"/>
              </a:buClr>
              <a:buSzPts val="1665"/>
              <a:buNone/>
            </a:pPr>
            <a:r>
              <a:rPr lang="en-US" sz="2000" b="1" i="1" dirty="0">
                <a:solidFill>
                  <a:schemeClr val="accent1"/>
                </a:solidFill>
              </a:rPr>
              <a:t>This publication impacts Pharmacies and related services, including</a:t>
            </a:r>
            <a:r>
              <a:rPr lang="en-US" sz="2000" b="1" i="1" dirty="0"/>
              <a:t> </a:t>
            </a:r>
            <a:r>
              <a:rPr lang="en-US" sz="2000" b="1" i="1" dirty="0">
                <a:solidFill>
                  <a:srgbClr val="69BE28"/>
                </a:solidFill>
              </a:rPr>
              <a:t>NURSING!</a:t>
            </a:r>
            <a:endParaRPr sz="2000" b="1" i="1" dirty="0"/>
          </a:p>
          <a:p>
            <a:pPr marL="0" lvl="0" indent="0" algn="l" rtl="0">
              <a:lnSpc>
                <a:spcPct val="112000"/>
              </a:lnSpc>
              <a:spcBef>
                <a:spcPts val="1200"/>
              </a:spcBef>
              <a:spcAft>
                <a:spcPts val="0"/>
              </a:spcAft>
              <a:buClr>
                <a:schemeClr val="dk1"/>
              </a:buClr>
              <a:buSzPts val="1665"/>
              <a:buNone/>
            </a:pPr>
            <a:endParaRPr sz="1665" dirty="0"/>
          </a:p>
        </p:txBody>
      </p:sp>
      <p:sp>
        <p:nvSpPr>
          <p:cNvPr id="262" name="Google Shape;262;p13"/>
          <p:cNvSpPr txBox="1">
            <a:spLocks noGrp="1"/>
          </p:cNvSpPr>
          <p:nvPr>
            <p:ph type="body" idx="2"/>
          </p:nvPr>
        </p:nvSpPr>
        <p:spPr>
          <a:xfrm>
            <a:off x="4832400" y="1536633"/>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p:txBody>
      </p:sp>
      <p:sp>
        <p:nvSpPr>
          <p:cNvPr id="263" name="Google Shape;263;p13"/>
          <p:cNvSpPr txBox="1">
            <a:spLocks noGrp="1"/>
          </p:cNvSpPr>
          <p:nvPr>
            <p:ph type="sldNum" idx="12"/>
          </p:nvPr>
        </p:nvSpPr>
        <p:spPr>
          <a:xfrm>
            <a:off x="8283600" y="6121723"/>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17</a:t>
            </a:fld>
            <a:endParaRPr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424275" y="32464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92857"/>
              <a:buFont typeface="Arial"/>
              <a:buNone/>
            </a:pPr>
            <a:r>
              <a:rPr lang="en-US" b="1" dirty="0">
                <a:solidFill>
                  <a:schemeClr val="accent1"/>
                </a:solidFill>
              </a:rPr>
              <a:t>USP &lt;800&gt; </a:t>
            </a:r>
            <a:br>
              <a:rPr lang="en-US" dirty="0">
                <a:solidFill>
                  <a:schemeClr val="accent1"/>
                </a:solidFill>
              </a:rPr>
            </a:br>
            <a:r>
              <a:rPr lang="en-US" sz="2200" dirty="0">
                <a:solidFill>
                  <a:schemeClr val="accent1"/>
                </a:solidFill>
              </a:rPr>
              <a:t>Hazardous Drugs—Handling in Healthcare Settings</a:t>
            </a:r>
            <a:endParaRPr sz="2200" dirty="0">
              <a:solidFill>
                <a:schemeClr val="accent1"/>
              </a:solidFill>
            </a:endParaRPr>
          </a:p>
        </p:txBody>
      </p:sp>
      <p:sp>
        <p:nvSpPr>
          <p:cNvPr id="261" name="Google Shape;261;p13"/>
          <p:cNvSpPr txBox="1">
            <a:spLocks noGrp="1"/>
          </p:cNvSpPr>
          <p:nvPr>
            <p:ph type="body" idx="1"/>
          </p:nvPr>
        </p:nvSpPr>
        <p:spPr>
          <a:xfrm>
            <a:off x="311700" y="1536633"/>
            <a:ext cx="4146000" cy="4793403"/>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1665"/>
              <a:buNone/>
            </a:pPr>
            <a:r>
              <a:rPr lang="en-US" sz="1765" b="1" dirty="0">
                <a:solidFill>
                  <a:schemeClr val="accent1"/>
                </a:solidFill>
              </a:rPr>
              <a:t>U.S. Pharmacopeia (USP)</a:t>
            </a:r>
            <a:r>
              <a:rPr lang="en-US" sz="1765" dirty="0">
                <a:solidFill>
                  <a:schemeClr val="accent1"/>
                </a:solidFill>
              </a:rPr>
              <a:t> is an independent organization is dedicated to medication quality and safety.</a:t>
            </a:r>
            <a:endParaRPr sz="1765" dirty="0">
              <a:solidFill>
                <a:schemeClr val="accent1"/>
              </a:solidFill>
            </a:endParaRPr>
          </a:p>
          <a:p>
            <a:pPr marL="0" lvl="0" indent="0" algn="l" rtl="0">
              <a:lnSpc>
                <a:spcPct val="112000"/>
              </a:lnSpc>
              <a:spcBef>
                <a:spcPts val="0"/>
              </a:spcBef>
              <a:spcAft>
                <a:spcPts val="0"/>
              </a:spcAft>
              <a:buClr>
                <a:schemeClr val="dk1"/>
              </a:buClr>
              <a:buSzPts val="1665"/>
              <a:buNone/>
            </a:pPr>
            <a:endParaRPr sz="1765" dirty="0">
              <a:solidFill>
                <a:schemeClr val="accent1"/>
              </a:solidFill>
            </a:endParaRPr>
          </a:p>
          <a:p>
            <a:pPr marL="0" lvl="0" indent="0" algn="l" rtl="0">
              <a:lnSpc>
                <a:spcPct val="112000"/>
              </a:lnSpc>
              <a:spcBef>
                <a:spcPts val="1200"/>
              </a:spcBef>
              <a:spcAft>
                <a:spcPts val="0"/>
              </a:spcAft>
              <a:buClr>
                <a:schemeClr val="dk1"/>
              </a:buClr>
              <a:buSzPts val="1665"/>
              <a:buNone/>
            </a:pPr>
            <a:r>
              <a:rPr lang="en-US" sz="1765" dirty="0">
                <a:solidFill>
                  <a:schemeClr val="accent1"/>
                </a:solidFill>
              </a:rPr>
              <a:t>The </a:t>
            </a:r>
            <a:r>
              <a:rPr lang="en-US" sz="1765" b="1" dirty="0">
                <a:solidFill>
                  <a:schemeClr val="accent1"/>
                </a:solidFill>
              </a:rPr>
              <a:t>USP</a:t>
            </a:r>
            <a:r>
              <a:rPr lang="en-US" sz="1765" dirty="0">
                <a:solidFill>
                  <a:schemeClr val="accent1"/>
                </a:solidFill>
              </a:rPr>
              <a:t> published </a:t>
            </a:r>
            <a:r>
              <a:rPr lang="en-US" sz="1765" b="1" dirty="0">
                <a:solidFill>
                  <a:schemeClr val="accent1"/>
                </a:solidFill>
              </a:rPr>
              <a:t>General Chapter</a:t>
            </a:r>
            <a:r>
              <a:rPr lang="en-US" sz="1765" dirty="0">
                <a:solidFill>
                  <a:schemeClr val="accent1"/>
                </a:solidFill>
              </a:rPr>
              <a:t> &lt;</a:t>
            </a:r>
            <a:r>
              <a:rPr lang="en-US" sz="1765" b="1" dirty="0">
                <a:solidFill>
                  <a:schemeClr val="accent1"/>
                </a:solidFill>
              </a:rPr>
              <a:t>800</a:t>
            </a:r>
            <a:r>
              <a:rPr lang="en-US" sz="1765" dirty="0">
                <a:solidFill>
                  <a:schemeClr val="accent1"/>
                </a:solidFill>
              </a:rPr>
              <a:t>&gt; to limit occupational exposure to HDs to protect patients, health care personnel, and the environment from the effects of handling HDs.</a:t>
            </a:r>
            <a:endParaRPr sz="1765" dirty="0">
              <a:solidFill>
                <a:schemeClr val="accent1"/>
              </a:solidFill>
            </a:endParaRPr>
          </a:p>
          <a:p>
            <a:pPr marL="0" lvl="0" indent="0" algn="l" rtl="0">
              <a:lnSpc>
                <a:spcPct val="112000"/>
              </a:lnSpc>
              <a:spcBef>
                <a:spcPts val="1200"/>
              </a:spcBef>
              <a:spcAft>
                <a:spcPts val="0"/>
              </a:spcAft>
              <a:buClr>
                <a:schemeClr val="dk1"/>
              </a:buClr>
              <a:buSzPts val="1665"/>
              <a:buNone/>
            </a:pPr>
            <a:endParaRPr sz="1765" dirty="0">
              <a:solidFill>
                <a:schemeClr val="accent1"/>
              </a:solidFill>
            </a:endParaRPr>
          </a:p>
          <a:p>
            <a:pPr marL="0" lvl="0" indent="0" algn="l" rtl="0">
              <a:lnSpc>
                <a:spcPct val="112000"/>
              </a:lnSpc>
              <a:spcBef>
                <a:spcPts val="1200"/>
              </a:spcBef>
              <a:spcAft>
                <a:spcPts val="0"/>
              </a:spcAft>
              <a:buClr>
                <a:schemeClr val="dk1"/>
              </a:buClr>
              <a:buSzPts val="1665"/>
              <a:buNone/>
            </a:pPr>
            <a:r>
              <a:rPr lang="en-US" sz="2000" b="1" i="1" dirty="0">
                <a:solidFill>
                  <a:schemeClr val="accent1"/>
                </a:solidFill>
              </a:rPr>
              <a:t>This publication impacts Pharmacies and related services, including</a:t>
            </a:r>
            <a:r>
              <a:rPr lang="en-US" sz="2000" b="1" i="1" dirty="0"/>
              <a:t> </a:t>
            </a:r>
            <a:r>
              <a:rPr lang="en-US" sz="2000" b="1" i="1" dirty="0">
                <a:solidFill>
                  <a:srgbClr val="69BE28"/>
                </a:solidFill>
              </a:rPr>
              <a:t>NURSING!</a:t>
            </a:r>
            <a:endParaRPr sz="2000" b="1" i="1" dirty="0"/>
          </a:p>
          <a:p>
            <a:pPr marL="0" lvl="0" indent="0" algn="l" rtl="0">
              <a:lnSpc>
                <a:spcPct val="112000"/>
              </a:lnSpc>
              <a:spcBef>
                <a:spcPts val="1200"/>
              </a:spcBef>
              <a:spcAft>
                <a:spcPts val="0"/>
              </a:spcAft>
              <a:buClr>
                <a:schemeClr val="dk1"/>
              </a:buClr>
              <a:buSzPts val="1665"/>
              <a:buNone/>
            </a:pPr>
            <a:endParaRPr sz="1665" dirty="0"/>
          </a:p>
        </p:txBody>
      </p:sp>
      <p:sp>
        <p:nvSpPr>
          <p:cNvPr id="262" name="Google Shape;262;p13"/>
          <p:cNvSpPr txBox="1">
            <a:spLocks noGrp="1"/>
          </p:cNvSpPr>
          <p:nvPr>
            <p:ph type="body" idx="2"/>
          </p:nvPr>
        </p:nvSpPr>
        <p:spPr>
          <a:xfrm>
            <a:off x="4832400" y="1536633"/>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a:p>
            <a:pPr marL="0" lvl="0" indent="0" algn="l" rtl="0">
              <a:lnSpc>
                <a:spcPct val="112000"/>
              </a:lnSpc>
              <a:spcBef>
                <a:spcPts val="1200"/>
              </a:spcBef>
              <a:spcAft>
                <a:spcPts val="0"/>
              </a:spcAft>
              <a:buClr>
                <a:schemeClr val="dk1"/>
              </a:buClr>
              <a:buSzPts val="1800"/>
              <a:buNone/>
            </a:pPr>
            <a:endParaRPr/>
          </a:p>
        </p:txBody>
      </p:sp>
      <p:sp>
        <p:nvSpPr>
          <p:cNvPr id="263" name="Google Shape;263;p13"/>
          <p:cNvSpPr txBox="1">
            <a:spLocks noGrp="1"/>
          </p:cNvSpPr>
          <p:nvPr>
            <p:ph type="sldNum" idx="12"/>
          </p:nvPr>
        </p:nvSpPr>
        <p:spPr>
          <a:xfrm>
            <a:off x="8283600" y="6121723"/>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18</a:t>
            </a:fld>
            <a:endParaRPr dirty="0">
              <a:solidFill>
                <a:schemeClr val="dk2"/>
              </a:solidFill>
            </a:endParaRPr>
          </a:p>
        </p:txBody>
      </p:sp>
      <p:sp>
        <p:nvSpPr>
          <p:cNvPr id="264" name="Google Shape;264;p13"/>
          <p:cNvSpPr/>
          <p:nvPr/>
        </p:nvSpPr>
        <p:spPr>
          <a:xfrm>
            <a:off x="4944975" y="1482596"/>
            <a:ext cx="3999900" cy="4847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400" b="1" i="1" u="none" strike="noStrike" cap="none" dirty="0">
                <a:solidFill>
                  <a:srgbClr val="69BE28"/>
                </a:solidFill>
                <a:latin typeface="Arial"/>
                <a:ea typeface="Arial"/>
                <a:cs typeface="Arial"/>
                <a:sym typeface="Arial"/>
              </a:rPr>
              <a:t>Is USP &lt;800&gt;</a:t>
            </a:r>
            <a:r>
              <a:rPr lang="en-US" sz="800" b="0" i="0" u="none" strike="noStrike" cap="none" dirty="0">
                <a:solidFill>
                  <a:srgbClr val="69BE28"/>
                </a:solidFill>
                <a:latin typeface="Arial"/>
                <a:ea typeface="Arial"/>
                <a:cs typeface="Arial"/>
                <a:sym typeface="Arial"/>
              </a:rPr>
              <a:t>                                                     </a:t>
            </a:r>
            <a:r>
              <a:rPr lang="en-US" sz="3400" b="1" i="1" u="none" strike="noStrike" cap="none" dirty="0">
                <a:solidFill>
                  <a:srgbClr val="69BE28"/>
                </a:solidFill>
                <a:latin typeface="Arial"/>
                <a:ea typeface="Arial"/>
                <a:cs typeface="Arial"/>
                <a:sym typeface="Arial"/>
              </a:rPr>
              <a:t>a Guideline </a:t>
            </a:r>
            <a:endParaRPr sz="800" b="0" i="0" u="none" strike="noStrike" cap="none" dirty="0">
              <a:solidFill>
                <a:srgbClr val="69BE2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400" b="1" i="1" u="none" strike="noStrike" cap="none" dirty="0">
                <a:solidFill>
                  <a:srgbClr val="69BE28"/>
                </a:solidFill>
                <a:latin typeface="Arial"/>
                <a:ea typeface="Arial"/>
                <a:cs typeface="Arial"/>
                <a:sym typeface="Arial"/>
              </a:rPr>
              <a:t>or a Standard?</a:t>
            </a:r>
            <a:endParaRPr sz="800" b="0" i="0" u="none" strike="noStrike" cap="none" dirty="0">
              <a:solidFill>
                <a:srgbClr val="69BE2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1" i="1" u="none" strike="noStrike" cap="none" dirty="0">
              <a:solidFill>
                <a:srgbClr val="C9FDB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4000" b="1" i="1" u="none" strike="noStrike" cap="none" dirty="0">
                <a:solidFill>
                  <a:srgbClr val="980000"/>
                </a:solidFill>
                <a:latin typeface="Arial"/>
                <a:ea typeface="Arial"/>
                <a:cs typeface="Arial"/>
                <a:sym typeface="Arial"/>
              </a:rPr>
              <a:t>✅  Standard !</a:t>
            </a:r>
            <a:endParaRPr sz="4000" b="1" i="1"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900" b="1" i="1" dirty="0">
              <a:solidFill>
                <a:srgbClr val="980000"/>
              </a:solidFill>
            </a:endParaRPr>
          </a:p>
          <a:p>
            <a:pPr marL="0" marR="0" lvl="0" indent="0" algn="l" rtl="0">
              <a:lnSpc>
                <a:spcPct val="100000"/>
              </a:lnSpc>
              <a:spcBef>
                <a:spcPts val="0"/>
              </a:spcBef>
              <a:spcAft>
                <a:spcPts val="0"/>
              </a:spcAft>
              <a:buClr>
                <a:schemeClr val="dk1"/>
              </a:buClr>
              <a:buSzPts val="1100"/>
              <a:buFont typeface="Arial"/>
              <a:buNone/>
            </a:pPr>
            <a:r>
              <a:rPr lang="en-US" sz="2900" b="1" i="1" dirty="0">
                <a:solidFill>
                  <a:srgbClr val="980000"/>
                </a:solidFill>
              </a:rPr>
              <a:t>Fines can be levied for noncompliance.</a:t>
            </a:r>
            <a:endParaRPr sz="2900" b="1" i="1" dirty="0">
              <a:solidFill>
                <a:srgbClr val="980000"/>
              </a:solidFill>
            </a:endParaRPr>
          </a:p>
          <a:p>
            <a:pPr marL="45720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rgbClr val="FFC000"/>
              </a:solidFill>
              <a:latin typeface="Arial"/>
              <a:ea typeface="Arial"/>
              <a:cs typeface="Arial"/>
              <a:sym typeface="Arial"/>
            </a:endParaRPr>
          </a:p>
        </p:txBody>
      </p:sp>
    </p:spTree>
    <p:extLst>
      <p:ext uri="{BB962C8B-B14F-4D97-AF65-F5344CB8AC3E}">
        <p14:creationId xmlns:p14="http://schemas.microsoft.com/office/powerpoint/2010/main" val="189881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
                                            <p:txEl>
                                              <p:pRg st="3" end="3"/>
                                            </p:txEl>
                                          </p:spTgt>
                                        </p:tgtEl>
                                        <p:attrNameLst>
                                          <p:attrName>style.visibility</p:attrName>
                                        </p:attrNameLst>
                                      </p:cBhvr>
                                      <p:to>
                                        <p:strVal val="visible"/>
                                      </p:to>
                                    </p:set>
                                    <p:anim calcmode="lin" valueType="num">
                                      <p:cBhvr additive="base">
                                        <p:cTn id="7" dur="500" fill="hold"/>
                                        <p:tgtEl>
                                          <p:spTgt spid="26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4">
                                            <p:txEl>
                                              <p:pRg st="5" end="5"/>
                                            </p:txEl>
                                          </p:spTgt>
                                        </p:tgtEl>
                                        <p:attrNameLst>
                                          <p:attrName>style.visibility</p:attrName>
                                        </p:attrNameLst>
                                      </p:cBhvr>
                                      <p:to>
                                        <p:strVal val="visible"/>
                                      </p:to>
                                    </p:set>
                                    <p:anim calcmode="lin" valueType="num">
                                      <p:cBhvr additive="base">
                                        <p:cTn id="11" dur="500" fill="hold"/>
                                        <p:tgtEl>
                                          <p:spTgt spid="26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424275" y="324642"/>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69BE28"/>
              </a:buClr>
              <a:buSzPct val="92857"/>
              <a:buFont typeface="Arial"/>
              <a:buNone/>
            </a:pPr>
            <a:r>
              <a:rPr lang="en-US" sz="3600" b="1" dirty="0">
                <a:solidFill>
                  <a:schemeClr val="accent1"/>
                </a:solidFill>
              </a:rPr>
              <a:t>Guideline Versus Standard</a:t>
            </a:r>
            <a:endParaRPr sz="3600" dirty="0">
              <a:solidFill>
                <a:schemeClr val="accent1"/>
              </a:solidFill>
            </a:endParaRPr>
          </a:p>
        </p:txBody>
      </p:sp>
      <p:sp>
        <p:nvSpPr>
          <p:cNvPr id="261" name="Google Shape;261;p13"/>
          <p:cNvSpPr txBox="1">
            <a:spLocks noGrp="1"/>
          </p:cNvSpPr>
          <p:nvPr>
            <p:ph type="body" idx="1"/>
          </p:nvPr>
        </p:nvSpPr>
        <p:spPr>
          <a:xfrm>
            <a:off x="1215483" y="1536633"/>
            <a:ext cx="7502517" cy="4793403"/>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1200"/>
              </a:spcBef>
              <a:spcAft>
                <a:spcPts val="0"/>
              </a:spcAft>
              <a:buClr>
                <a:schemeClr val="dk1"/>
              </a:buClr>
              <a:buSzPts val="1665"/>
              <a:buNone/>
            </a:pPr>
            <a:r>
              <a:rPr lang="en-US" sz="2400" b="1" dirty="0">
                <a:solidFill>
                  <a:srgbClr val="0070C0"/>
                </a:solidFill>
              </a:rPr>
              <a:t>USP 800:</a:t>
            </a:r>
            <a:endParaRPr sz="2400" b="1" dirty="0">
              <a:solidFill>
                <a:srgbClr val="0070C0"/>
              </a:solidFill>
            </a:endParaRPr>
          </a:p>
          <a:p>
            <a:pPr marL="0" lvl="0" indent="0" algn="l" rtl="0">
              <a:lnSpc>
                <a:spcPct val="112000"/>
              </a:lnSpc>
              <a:spcBef>
                <a:spcPts val="1200"/>
              </a:spcBef>
              <a:spcAft>
                <a:spcPts val="0"/>
              </a:spcAft>
              <a:buClr>
                <a:schemeClr val="dk1"/>
              </a:buClr>
              <a:buSzPts val="1665"/>
              <a:buNone/>
            </a:pPr>
            <a:r>
              <a:rPr lang="en-US" sz="2400" b="1" i="1" dirty="0">
                <a:solidFill>
                  <a:srgbClr val="0070C0"/>
                </a:solidFill>
              </a:rPr>
              <a:t>This publication impacts Pharmacies and related services, including </a:t>
            </a:r>
            <a:r>
              <a:rPr lang="en-US" sz="2400" b="1" i="1" u="sng" dirty="0">
                <a:solidFill>
                  <a:srgbClr val="0070C0"/>
                </a:solidFill>
              </a:rPr>
              <a:t>NURSING</a:t>
            </a:r>
            <a:r>
              <a:rPr lang="en-US" sz="2400" b="1" i="1" dirty="0">
                <a:solidFill>
                  <a:srgbClr val="0070C0"/>
                </a:solidFill>
              </a:rPr>
              <a:t>!</a:t>
            </a:r>
          </a:p>
          <a:p>
            <a:pPr marL="0" lvl="0" indent="0" algn="l" rtl="0">
              <a:lnSpc>
                <a:spcPct val="112000"/>
              </a:lnSpc>
              <a:spcBef>
                <a:spcPts val="1200"/>
              </a:spcBef>
              <a:spcAft>
                <a:spcPts val="0"/>
              </a:spcAft>
              <a:buClr>
                <a:schemeClr val="dk1"/>
              </a:buClr>
              <a:buSzPts val="1665"/>
              <a:buNone/>
            </a:pPr>
            <a:endParaRPr lang="en-US" sz="2400" b="1" i="1" dirty="0">
              <a:solidFill>
                <a:srgbClr val="0070C0"/>
              </a:solidFill>
            </a:endParaRPr>
          </a:p>
          <a:p>
            <a:pPr marL="0" lvl="0" indent="0" algn="l" rtl="0">
              <a:lnSpc>
                <a:spcPct val="112000"/>
              </a:lnSpc>
              <a:spcBef>
                <a:spcPts val="1200"/>
              </a:spcBef>
              <a:spcAft>
                <a:spcPts val="0"/>
              </a:spcAft>
              <a:buClr>
                <a:schemeClr val="dk1"/>
              </a:buClr>
              <a:buSzPts val="1665"/>
              <a:buNone/>
            </a:pPr>
            <a:r>
              <a:rPr lang="en-US" sz="2400" b="1" i="1" dirty="0">
                <a:solidFill>
                  <a:srgbClr val="0070C0"/>
                </a:solidFill>
              </a:rPr>
              <a:t>In your practice settings:</a:t>
            </a:r>
          </a:p>
          <a:p>
            <a:pPr marL="0" lvl="0" indent="0" algn="l" rtl="0">
              <a:lnSpc>
                <a:spcPct val="112000"/>
              </a:lnSpc>
              <a:spcBef>
                <a:spcPts val="1200"/>
              </a:spcBef>
              <a:spcAft>
                <a:spcPts val="0"/>
              </a:spcAft>
              <a:buClr>
                <a:schemeClr val="dk1"/>
              </a:buClr>
              <a:buSzPts val="1665"/>
              <a:buNone/>
            </a:pPr>
            <a:r>
              <a:rPr lang="en-US" sz="2400" b="1" i="1" dirty="0">
                <a:solidFill>
                  <a:srgbClr val="00B050"/>
                </a:solidFill>
              </a:rPr>
              <a:t>PPE* – double gloving</a:t>
            </a:r>
          </a:p>
          <a:p>
            <a:pPr marL="0" lvl="0" indent="0" algn="l" rtl="0">
              <a:lnSpc>
                <a:spcPct val="112000"/>
              </a:lnSpc>
              <a:spcBef>
                <a:spcPts val="1200"/>
              </a:spcBef>
              <a:spcAft>
                <a:spcPts val="0"/>
              </a:spcAft>
              <a:buClr>
                <a:schemeClr val="dk1"/>
              </a:buClr>
              <a:buSzPts val="1665"/>
              <a:buNone/>
            </a:pPr>
            <a:r>
              <a:rPr lang="en-US" sz="2400" b="1" i="1" dirty="0">
                <a:solidFill>
                  <a:srgbClr val="00B050"/>
                </a:solidFill>
              </a:rPr>
              <a:t>CSTD*s – closed system transfer devices </a:t>
            </a:r>
            <a:endParaRPr sz="2400" b="1" i="1" dirty="0">
              <a:solidFill>
                <a:srgbClr val="00B050"/>
              </a:solidFill>
            </a:endParaRPr>
          </a:p>
          <a:p>
            <a:pPr marL="0" lvl="0" indent="0" algn="l" rtl="0">
              <a:lnSpc>
                <a:spcPct val="112000"/>
              </a:lnSpc>
              <a:spcBef>
                <a:spcPts val="1200"/>
              </a:spcBef>
              <a:spcAft>
                <a:spcPts val="0"/>
              </a:spcAft>
              <a:buClr>
                <a:schemeClr val="dk1"/>
              </a:buClr>
              <a:buSzPts val="1665"/>
              <a:buNone/>
            </a:pPr>
            <a:endParaRPr lang="en-US" sz="1665" dirty="0"/>
          </a:p>
          <a:p>
            <a:pPr marL="0" lvl="0" indent="0" algn="l" rtl="0">
              <a:lnSpc>
                <a:spcPct val="112000"/>
              </a:lnSpc>
              <a:spcBef>
                <a:spcPts val="1200"/>
              </a:spcBef>
              <a:spcAft>
                <a:spcPts val="0"/>
              </a:spcAft>
              <a:buClr>
                <a:schemeClr val="dk1"/>
              </a:buClr>
              <a:buSzPts val="1665"/>
              <a:buNone/>
            </a:pPr>
            <a:r>
              <a:rPr lang="en-US" sz="1665" dirty="0"/>
              <a:t>* Only USP 800 approved products </a:t>
            </a:r>
            <a:endParaRPr sz="1665" dirty="0"/>
          </a:p>
        </p:txBody>
      </p:sp>
      <p:sp>
        <p:nvSpPr>
          <p:cNvPr id="263" name="Google Shape;263;p1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19</a:t>
            </a:fld>
            <a:endParaRPr>
              <a:solidFill>
                <a:schemeClr val="dk2"/>
              </a:solidFill>
            </a:endParaRPr>
          </a:p>
        </p:txBody>
      </p:sp>
    </p:spTree>
    <p:extLst>
      <p:ext uri="{BB962C8B-B14F-4D97-AF65-F5344CB8AC3E}">
        <p14:creationId xmlns:p14="http://schemas.microsoft.com/office/powerpoint/2010/main" val="116577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9BE28"/>
              </a:buClr>
              <a:buSzPts val="2600"/>
              <a:buFont typeface="Arial"/>
              <a:buNone/>
            </a:pPr>
            <a:r>
              <a:rPr lang="en-US" b="1">
                <a:solidFill>
                  <a:srgbClr val="69BE28"/>
                </a:solidFill>
              </a:rPr>
              <a:t>DISCLOSURES</a:t>
            </a:r>
            <a:endParaRPr/>
          </a:p>
        </p:txBody>
      </p:sp>
      <p:sp>
        <p:nvSpPr>
          <p:cNvPr id="132" name="Google Shape;132;p2"/>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SzPts val="1800"/>
              <a:buNone/>
            </a:pPr>
            <a:r>
              <a:rPr lang="en-US" sz="1700" b="1" i="1"/>
              <a:t>Nellee Fine   </a:t>
            </a:r>
            <a:r>
              <a:rPr lang="en-US" sz="1700"/>
              <a:t>discloses that she does not have a conflict of interest</a:t>
            </a:r>
            <a:endParaRPr sz="1700"/>
          </a:p>
          <a:p>
            <a:pPr marL="0" lvl="0" indent="0" algn="l" rtl="0">
              <a:lnSpc>
                <a:spcPct val="112000"/>
              </a:lnSpc>
              <a:spcBef>
                <a:spcPts val="1200"/>
              </a:spcBef>
              <a:spcAft>
                <a:spcPts val="0"/>
              </a:spcAft>
              <a:buClr>
                <a:schemeClr val="dk1"/>
              </a:buClr>
              <a:buSzPts val="1800"/>
              <a:buNone/>
            </a:pPr>
            <a:r>
              <a:rPr lang="en-US" sz="1700"/>
              <a:t>relative to this educational activity in the form of any financial interests,</a:t>
            </a:r>
            <a:endParaRPr sz="1700"/>
          </a:p>
          <a:p>
            <a:pPr marL="0" lvl="0" indent="0" algn="l" rtl="0">
              <a:lnSpc>
                <a:spcPct val="112000"/>
              </a:lnSpc>
              <a:spcBef>
                <a:spcPts val="1200"/>
              </a:spcBef>
              <a:spcAft>
                <a:spcPts val="0"/>
              </a:spcAft>
              <a:buClr>
                <a:schemeClr val="dk1"/>
              </a:buClr>
              <a:buSzPts val="1800"/>
              <a:buNone/>
            </a:pPr>
            <a:r>
              <a:rPr lang="en-US" sz="1700"/>
              <a:t>arrangements, or affiliations.</a:t>
            </a:r>
            <a:endParaRPr sz="1700"/>
          </a:p>
        </p:txBody>
      </p:sp>
      <p:sp>
        <p:nvSpPr>
          <p:cNvPr id="133" name="Google Shape;13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a:t>
            </a:fld>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671025" y="115678"/>
            <a:ext cx="7801433" cy="763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69BE28"/>
              </a:buClr>
              <a:buSzPts val="2600"/>
              <a:buFont typeface="Arial"/>
              <a:buNone/>
            </a:pPr>
            <a:r>
              <a:rPr lang="en-US" b="1" dirty="0">
                <a:solidFill>
                  <a:srgbClr val="69BE28"/>
                </a:solidFill>
              </a:rPr>
              <a:t>Review ONS Standards/Guidelines and Position Statements</a:t>
            </a:r>
            <a:endParaRPr b="1" dirty="0">
              <a:solidFill>
                <a:srgbClr val="69BE28"/>
              </a:solidFill>
            </a:endParaRPr>
          </a:p>
        </p:txBody>
      </p:sp>
      <p:sp>
        <p:nvSpPr>
          <p:cNvPr id="203" name="Google Shape;203;p1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20</a:t>
            </a:fld>
            <a:endParaRPr>
              <a:solidFill>
                <a:schemeClr val="dk2"/>
              </a:solidFill>
            </a:endParaRPr>
          </a:p>
        </p:txBody>
      </p:sp>
      <p:sp>
        <p:nvSpPr>
          <p:cNvPr id="204" name="Google Shape;204;p11"/>
          <p:cNvSpPr txBox="1">
            <a:spLocks noGrp="1"/>
          </p:cNvSpPr>
          <p:nvPr>
            <p:ph type="body" idx="1"/>
          </p:nvPr>
        </p:nvSpPr>
        <p:spPr>
          <a:xfrm>
            <a:off x="311700" y="1126500"/>
            <a:ext cx="8709458" cy="5731500"/>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0"/>
              </a:spcBef>
              <a:spcAft>
                <a:spcPts val="0"/>
              </a:spcAft>
              <a:buClr>
                <a:srgbClr val="69BE28"/>
              </a:buClr>
              <a:buSzPct val="39642"/>
              <a:buNone/>
            </a:pPr>
            <a:r>
              <a:rPr lang="en-US" sz="2000" b="1" dirty="0">
                <a:solidFill>
                  <a:srgbClr val="0070C0"/>
                </a:solidFill>
                <a:highlight>
                  <a:schemeClr val="lt1"/>
                </a:highlight>
              </a:rPr>
              <a:t>6 </a:t>
            </a:r>
            <a:r>
              <a:rPr lang="en-US" sz="2000" b="1" u="sng" dirty="0">
                <a:solidFill>
                  <a:srgbClr val="0070C0"/>
                </a:solidFill>
                <a:hlinkClick r:id="rId3">
                  <a:extLst>
                    <a:ext uri="{A12FA001-AC4F-418D-AE19-62706E023703}">
                      <ahyp:hlinkClr xmlns:ahyp="http://schemas.microsoft.com/office/drawing/2018/hyperlinkcolor" val="tx"/>
                    </a:ext>
                  </a:extLst>
                </a:hlinkClick>
              </a:rPr>
              <a:t>Standards and Guidelines</a:t>
            </a:r>
            <a:r>
              <a:rPr lang="en-US" sz="2000" b="1" dirty="0">
                <a:solidFill>
                  <a:srgbClr val="0070C0"/>
                </a:solidFill>
              </a:rPr>
              <a:t> (link)</a:t>
            </a:r>
            <a:endParaRPr sz="2000" b="1" dirty="0">
              <a:solidFill>
                <a:srgbClr val="0070C0"/>
              </a:solidFill>
              <a:highlight>
                <a:srgbClr val="FFFF00"/>
              </a:highlight>
            </a:endParaRPr>
          </a:p>
          <a:p>
            <a:pPr marL="457200" lvl="0" indent="-330200" algn="l" rtl="0">
              <a:lnSpc>
                <a:spcPct val="150000"/>
              </a:lnSpc>
              <a:spcBef>
                <a:spcPts val="1200"/>
              </a:spcBef>
              <a:spcAft>
                <a:spcPts val="0"/>
              </a:spcAft>
              <a:buSzPct val="100000"/>
              <a:buChar char="●"/>
            </a:pPr>
            <a:r>
              <a:rPr lang="en-US" sz="2000" b="1" dirty="0"/>
              <a:t>Access Device Standards</a:t>
            </a:r>
            <a:endParaRPr sz="2000" b="1" dirty="0"/>
          </a:p>
          <a:p>
            <a:pPr marL="457200" lvl="0" indent="-330200" algn="l" rtl="0">
              <a:lnSpc>
                <a:spcPct val="150000"/>
              </a:lnSpc>
              <a:spcBef>
                <a:spcPts val="0"/>
              </a:spcBef>
              <a:spcAft>
                <a:spcPts val="0"/>
              </a:spcAft>
              <a:buSzPct val="100000"/>
              <a:buChar char="●"/>
            </a:pPr>
            <a:r>
              <a:rPr lang="en-US" sz="2000" b="1" dirty="0"/>
              <a:t>ASCO/ONS Chemotherapy Standards</a:t>
            </a:r>
            <a:endParaRPr sz="2000" b="1" dirty="0"/>
          </a:p>
          <a:p>
            <a:pPr marL="457200" lvl="0" indent="-330200" algn="l" rtl="0">
              <a:lnSpc>
                <a:spcPct val="150000"/>
              </a:lnSpc>
              <a:spcBef>
                <a:spcPts val="0"/>
              </a:spcBef>
              <a:spcAft>
                <a:spcPts val="0"/>
              </a:spcAft>
              <a:buSzPct val="100000"/>
              <a:buChar char="●"/>
            </a:pPr>
            <a:r>
              <a:rPr lang="en-US" sz="2000" b="1" dirty="0"/>
              <a:t>Scope and Standards of Oncology Nursing Practice</a:t>
            </a:r>
            <a:endParaRPr sz="2000" b="1" dirty="0"/>
          </a:p>
          <a:p>
            <a:pPr marL="457200" lvl="0" indent="-330200" algn="l" rtl="0">
              <a:lnSpc>
                <a:spcPct val="150000"/>
              </a:lnSpc>
              <a:spcBef>
                <a:spcPts val="0"/>
              </a:spcBef>
              <a:spcAft>
                <a:spcPts val="0"/>
              </a:spcAft>
              <a:buSzPct val="100000"/>
              <a:buChar char="●"/>
            </a:pPr>
            <a:r>
              <a:rPr lang="en-US" sz="2000" b="1" dirty="0"/>
              <a:t>Standards on Oncology Nursing Education</a:t>
            </a:r>
            <a:endParaRPr sz="2000" b="1" dirty="0"/>
          </a:p>
          <a:p>
            <a:pPr marL="457200" lvl="0" indent="-330200" algn="l" rtl="0">
              <a:lnSpc>
                <a:spcPct val="150000"/>
              </a:lnSpc>
              <a:spcBef>
                <a:spcPts val="0"/>
              </a:spcBef>
              <a:spcAft>
                <a:spcPts val="0"/>
              </a:spcAft>
              <a:buSzPct val="100000"/>
              <a:buChar char="●"/>
            </a:pPr>
            <a:r>
              <a:rPr lang="en-US" sz="2000" b="1" dirty="0"/>
              <a:t>ONS Standard for Educating Nurses Who Administer Chemotherapy and Biotherapy</a:t>
            </a:r>
            <a:endParaRPr sz="2000" b="1" dirty="0"/>
          </a:p>
          <a:p>
            <a:pPr marL="457200" lvl="0" indent="-330200" algn="l" rtl="0">
              <a:lnSpc>
                <a:spcPct val="150000"/>
              </a:lnSpc>
              <a:spcBef>
                <a:spcPts val="0"/>
              </a:spcBef>
              <a:spcAft>
                <a:spcPts val="0"/>
              </a:spcAft>
              <a:buSzPct val="100000"/>
              <a:buChar char="●"/>
            </a:pPr>
            <a:r>
              <a:rPr lang="en-US" sz="2000" b="1" dirty="0"/>
              <a:t>Chemotherapy / Immunotherapy Guidelines and Recommendations for Practice</a:t>
            </a:r>
            <a:endParaRPr sz="2000" b="1" dirty="0"/>
          </a:p>
          <a:p>
            <a:pPr marL="0" lvl="0" indent="0" algn="l" rtl="0">
              <a:lnSpc>
                <a:spcPct val="150000"/>
              </a:lnSpc>
              <a:spcBef>
                <a:spcPts val="1200"/>
              </a:spcBef>
              <a:spcAft>
                <a:spcPts val="0"/>
              </a:spcAft>
              <a:buNone/>
            </a:pPr>
            <a:endParaRPr sz="2029" b="1" dirty="0"/>
          </a:p>
          <a:p>
            <a:pPr marL="457200" lvl="0" indent="0" algn="l" rtl="0">
              <a:lnSpc>
                <a:spcPct val="92000"/>
              </a:lnSpc>
              <a:spcBef>
                <a:spcPts val="1200"/>
              </a:spcBef>
              <a:spcAft>
                <a:spcPts val="0"/>
              </a:spcAft>
              <a:buNone/>
            </a:pPr>
            <a:endParaRPr b="1" dirty="0"/>
          </a:p>
          <a:p>
            <a:pPr marL="457200" lvl="0" indent="0" algn="l" rtl="0">
              <a:lnSpc>
                <a:spcPct val="92000"/>
              </a:lnSpc>
              <a:spcBef>
                <a:spcPts val="1200"/>
              </a:spcBef>
              <a:spcAft>
                <a:spcPts val="0"/>
              </a:spcAft>
              <a:buNone/>
            </a:pPr>
            <a:endParaRPr b="1" dirty="0"/>
          </a:p>
          <a:p>
            <a:pPr marL="457200" lvl="0" indent="0" algn="l" rtl="0">
              <a:lnSpc>
                <a:spcPct val="92000"/>
              </a:lnSpc>
              <a:spcBef>
                <a:spcPts val="1200"/>
              </a:spcBef>
              <a:spcAft>
                <a:spcPts val="0"/>
              </a:spcAft>
              <a:buNone/>
            </a:pPr>
            <a:endParaRPr b="1" dirty="0"/>
          </a:p>
        </p:txBody>
      </p:sp>
    </p:spTree>
    <p:extLst>
      <p:ext uri="{BB962C8B-B14F-4D97-AF65-F5344CB8AC3E}">
        <p14:creationId xmlns:p14="http://schemas.microsoft.com/office/powerpoint/2010/main" val="347485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3000">
              <a:srgbClr val="CCECFF"/>
            </a:gs>
            <a:gs pos="100000">
              <a:schemeClr val="accent1">
                <a:lumMod val="30000"/>
                <a:lumOff val="70000"/>
              </a:schemeClr>
            </a:gs>
          </a:gsLst>
          <a:lin ang="5400000" scaled="1"/>
        </a:gradFill>
        <a:effectLst/>
      </p:bgPr>
    </p:bg>
    <p:spTree>
      <p:nvGrpSpPr>
        <p:cNvPr id="1" name="Shape 194"/>
        <p:cNvGrpSpPr/>
        <p:nvPr/>
      </p:nvGrpSpPr>
      <p:grpSpPr>
        <a:xfrm>
          <a:off x="0" y="0"/>
          <a:ext cx="0" cy="0"/>
          <a:chOff x="0" y="0"/>
          <a:chExt cx="0" cy="0"/>
        </a:xfrm>
      </p:grpSpPr>
      <p:sp>
        <p:nvSpPr>
          <p:cNvPr id="197" name="Google Shape;197;g100579ab9f3_0_439"/>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21</a:t>
            </a:fld>
            <a:endParaRPr>
              <a:solidFill>
                <a:schemeClr val="dk2"/>
              </a:solidFill>
            </a:endParaRPr>
          </a:p>
        </p:txBody>
      </p:sp>
      <p:sp>
        <p:nvSpPr>
          <p:cNvPr id="195" name="Google Shape;195;g100579ab9f3_0_439"/>
          <p:cNvSpPr txBox="1">
            <a:spLocks noGrp="1"/>
          </p:cNvSpPr>
          <p:nvPr>
            <p:ph type="title" idx="4294967295"/>
          </p:nvPr>
        </p:nvSpPr>
        <p:spPr>
          <a:xfrm>
            <a:off x="397425" y="211617"/>
            <a:ext cx="8520600" cy="76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lnSpc>
                <a:spcPct val="100000"/>
              </a:lnSpc>
              <a:spcBef>
                <a:spcPts val="0"/>
              </a:spcBef>
              <a:spcAft>
                <a:spcPts val="0"/>
              </a:spcAft>
            </a:pPr>
            <a:r>
              <a:rPr lang="en-US" b="1" dirty="0">
                <a:solidFill>
                  <a:schemeClr val="accent1"/>
                </a:solidFill>
              </a:rPr>
              <a:t>Oncology Nursing Society </a:t>
            </a:r>
            <a:br>
              <a:rPr lang="en-US" b="1" dirty="0">
                <a:solidFill>
                  <a:schemeClr val="accent1"/>
                </a:solidFill>
              </a:rPr>
            </a:br>
            <a:r>
              <a:rPr lang="en-US" b="1" dirty="0">
                <a:solidFill>
                  <a:schemeClr val="accent1"/>
                </a:solidFill>
              </a:rPr>
              <a:t>Professional Practice Foundations</a:t>
            </a:r>
            <a:endParaRPr b="1" dirty="0">
              <a:solidFill>
                <a:schemeClr val="accent1"/>
              </a:solidFill>
            </a:endParaRPr>
          </a:p>
        </p:txBody>
      </p:sp>
      <p:sp>
        <p:nvSpPr>
          <p:cNvPr id="196" name="Google Shape;196;g100579ab9f3_0_439"/>
          <p:cNvSpPr txBox="1">
            <a:spLocks noGrp="1"/>
          </p:cNvSpPr>
          <p:nvPr>
            <p:ph type="body" idx="4294967295"/>
          </p:nvPr>
        </p:nvSpPr>
        <p:spPr>
          <a:xfrm>
            <a:off x="1058832" y="1405240"/>
            <a:ext cx="6334427" cy="509587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2000"/>
              </a:lnSpc>
              <a:buClr>
                <a:schemeClr val="dk1"/>
              </a:buClr>
              <a:buSzPct val="100000"/>
              <a:buNone/>
            </a:pPr>
            <a:r>
              <a:rPr lang="en-US" sz="2600" b="1" u="sng" dirty="0">
                <a:solidFill>
                  <a:srgbClr val="92D050"/>
                </a:solidFill>
                <a:hlinkClick r:id="rId3">
                  <a:extLst>
                    <a:ext uri="{A12FA001-AC4F-418D-AE19-62706E023703}">
                      <ahyp:hlinkClr xmlns:ahyp="http://schemas.microsoft.com/office/drawing/2018/hyperlinkcolor" val="tx"/>
                    </a:ext>
                  </a:extLst>
                </a:hlinkClick>
              </a:rPr>
              <a:t>Nursing Practice </a:t>
            </a:r>
            <a:endParaRPr lang="en-US" sz="2600" b="1" u="sng" dirty="0">
              <a:solidFill>
                <a:srgbClr val="92D050"/>
              </a:solidFill>
            </a:endParaRPr>
          </a:p>
          <a:p>
            <a:pPr marL="0" indent="0">
              <a:lnSpc>
                <a:spcPct val="112000"/>
              </a:lnSpc>
              <a:buClr>
                <a:schemeClr val="dk1"/>
              </a:buClr>
              <a:buSzPct val="100000"/>
              <a:buNone/>
            </a:pPr>
            <a:endParaRPr lang="en-US" sz="2600" b="1" dirty="0">
              <a:solidFill>
                <a:srgbClr val="92D050"/>
              </a:solidFill>
            </a:endParaRPr>
          </a:p>
          <a:p>
            <a:pPr marL="0" indent="0">
              <a:lnSpc>
                <a:spcPct val="112000"/>
              </a:lnSpc>
              <a:buClr>
                <a:schemeClr val="dk1"/>
              </a:buClr>
              <a:buSzPct val="100000"/>
              <a:buNone/>
            </a:pPr>
            <a:r>
              <a:rPr lang="en-US" sz="2600" b="1" u="sng" dirty="0">
                <a:solidFill>
                  <a:srgbClr val="92D050"/>
                </a:solidFill>
                <a:hlinkClick r:id="rId4">
                  <a:extLst>
                    <a:ext uri="{A12FA001-AC4F-418D-AE19-62706E023703}">
                      <ahyp:hlinkClr xmlns:ahyp="http://schemas.microsoft.com/office/drawing/2018/hyperlinkcolor" val="tx"/>
                    </a:ext>
                  </a:extLst>
                </a:hlinkClick>
              </a:rPr>
              <a:t>Standards and Guidelines</a:t>
            </a: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endParaRPr lang="en-US" sz="2600" b="1" u="sng" dirty="0">
              <a:solidFill>
                <a:srgbClr val="58A71B"/>
              </a:solidFill>
              <a:hlinkClick r:id="rId5">
                <a:extLst>
                  <a:ext uri="{A12FA001-AC4F-418D-AE19-62706E023703}">
                    <ahyp:hlinkClr xmlns:ahyp="http://schemas.microsoft.com/office/drawing/2018/hyperlinkcolor" val="tx"/>
                  </a:ext>
                </a:extLst>
              </a:hlinkClick>
            </a:endParaRPr>
          </a:p>
          <a:p>
            <a:pPr marL="0" indent="0">
              <a:lnSpc>
                <a:spcPct val="112000"/>
              </a:lnSpc>
              <a:buClr>
                <a:schemeClr val="dk1"/>
              </a:buClr>
              <a:buSzPct val="100000"/>
              <a:buNone/>
            </a:pPr>
            <a:r>
              <a:rPr lang="en-US" sz="3200" b="1" u="sng" dirty="0">
                <a:solidFill>
                  <a:schemeClr val="accent1"/>
                </a:solidFill>
                <a:hlinkClick r:id="rId6">
                  <a:extLst>
                    <a:ext uri="{A12FA001-AC4F-418D-AE19-62706E023703}">
                      <ahyp:hlinkClr xmlns:ahyp="http://schemas.microsoft.com/office/drawing/2018/hyperlinkcolor" val="tx"/>
                    </a:ext>
                  </a:extLst>
                </a:hlinkClick>
              </a:rPr>
              <a:t>Position Statements</a:t>
            </a:r>
            <a:endParaRPr lang="en-US" sz="3200" b="1" u="sng" dirty="0">
              <a:solidFill>
                <a:schemeClr val="accent1"/>
              </a:solidFill>
            </a:endParaRPr>
          </a:p>
          <a:p>
            <a:pPr marL="0" indent="0">
              <a:lnSpc>
                <a:spcPct val="112000"/>
              </a:lnSpc>
              <a:buClr>
                <a:schemeClr val="dk1"/>
              </a:buClr>
              <a:buSzPct val="100000"/>
              <a:buNone/>
            </a:pPr>
            <a:endParaRPr lang="en-US" sz="2600" b="1" dirty="0">
              <a:solidFill>
                <a:schemeClr val="accent1"/>
              </a:solidFill>
            </a:endParaRPr>
          </a:p>
          <a:p>
            <a:pPr marL="0" indent="0">
              <a:lnSpc>
                <a:spcPct val="112000"/>
              </a:lnSpc>
              <a:buClr>
                <a:schemeClr val="dk1"/>
              </a:buClr>
              <a:buSzPct val="100000"/>
              <a:buNone/>
            </a:pPr>
            <a:r>
              <a:rPr lang="en-US" sz="2600" b="1" u="sng" dirty="0">
                <a:solidFill>
                  <a:srgbClr val="92D050"/>
                </a:solidFill>
                <a:hlinkClick r:id="rId7">
                  <a:extLst>
                    <a:ext uri="{A12FA001-AC4F-418D-AE19-62706E023703}">
                      <ahyp:hlinkClr xmlns:ahyp="http://schemas.microsoft.com/office/drawing/2018/hyperlinkcolor" val="tx"/>
                    </a:ext>
                  </a:extLst>
                </a:hlinkClick>
              </a:rPr>
              <a:t>Role Delineation</a:t>
            </a:r>
            <a:endParaRPr lang="en-US" sz="2600" b="1" u="sng" dirty="0">
              <a:solidFill>
                <a:srgbClr val="92D050"/>
              </a:solidFill>
            </a:endParaRPr>
          </a:p>
          <a:p>
            <a:pPr marL="0" indent="0">
              <a:lnSpc>
                <a:spcPct val="112000"/>
              </a:lnSpc>
              <a:buClr>
                <a:schemeClr val="dk1"/>
              </a:buClr>
              <a:buSzPct val="100000"/>
              <a:buNone/>
            </a:pP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r>
              <a:rPr lang="en-US" sz="2600" b="1" u="sng" dirty="0">
                <a:solidFill>
                  <a:srgbClr val="92D050"/>
                </a:solidFill>
                <a:hlinkClick r:id="rId5">
                  <a:extLst>
                    <a:ext uri="{A12FA001-AC4F-418D-AE19-62706E023703}">
                      <ahyp:hlinkClr xmlns:ahyp="http://schemas.microsoft.com/office/drawing/2018/hyperlinkcolor" val="tx"/>
                    </a:ext>
                  </a:extLst>
                </a:hlinkClick>
              </a:rPr>
              <a:t>Advocacy</a:t>
            </a:r>
            <a:endParaRPr lang="en-US" sz="2600" b="1" dirty="0">
              <a:solidFill>
                <a:srgbClr val="92D050"/>
              </a:solidFill>
            </a:endParaRPr>
          </a:p>
          <a:p>
            <a:pPr marL="0" lvl="0" indent="0" algn="l" rtl="0">
              <a:lnSpc>
                <a:spcPct val="112000"/>
              </a:lnSpc>
              <a:spcBef>
                <a:spcPts val="1200"/>
              </a:spcBef>
              <a:spcAft>
                <a:spcPts val="0"/>
              </a:spcAft>
              <a:buClr>
                <a:schemeClr val="dk1"/>
              </a:buClr>
              <a:buSzPct val="100000"/>
              <a:buNone/>
            </a:pPr>
            <a:endParaRPr lang="en-US" sz="1200" b="1" dirty="0"/>
          </a:p>
          <a:p>
            <a:pPr marL="0" lvl="0" indent="0" algn="l" rtl="0">
              <a:lnSpc>
                <a:spcPct val="112000"/>
              </a:lnSpc>
              <a:spcBef>
                <a:spcPts val="1200"/>
              </a:spcBef>
              <a:spcAft>
                <a:spcPts val="0"/>
              </a:spcAft>
              <a:buClr>
                <a:schemeClr val="dk1"/>
              </a:buClr>
              <a:buSzPct val="147368"/>
              <a:buNone/>
            </a:pPr>
            <a:r>
              <a:rPr lang="en-US" sz="1050" b="1" dirty="0">
                <a:solidFill>
                  <a:srgbClr val="FF0000"/>
                </a:solidFill>
              </a:rPr>
              <a:t>(active links)</a:t>
            </a:r>
          </a:p>
          <a:p>
            <a:pPr marL="685800" lvl="1" indent="-184150" algn="l" rtl="0">
              <a:lnSpc>
                <a:spcPct val="112000"/>
              </a:lnSpc>
              <a:spcBef>
                <a:spcPts val="320"/>
              </a:spcBef>
              <a:spcAft>
                <a:spcPts val="0"/>
              </a:spcAft>
              <a:buClr>
                <a:schemeClr val="dk1"/>
              </a:buClr>
              <a:buSzPct val="114285"/>
              <a:buFont typeface="Arial"/>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671025" y="115678"/>
            <a:ext cx="7801433" cy="763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69BE28"/>
              </a:buClr>
              <a:buSzPts val="2600"/>
              <a:buFont typeface="Arial"/>
              <a:buNone/>
            </a:pPr>
            <a:r>
              <a:rPr lang="en-US" b="1" dirty="0">
                <a:solidFill>
                  <a:srgbClr val="69BE28"/>
                </a:solidFill>
              </a:rPr>
              <a:t>Review ONS Standards/Guidelines and Position Statements</a:t>
            </a:r>
            <a:endParaRPr b="1" dirty="0">
              <a:solidFill>
                <a:srgbClr val="69BE28"/>
              </a:solidFill>
            </a:endParaRPr>
          </a:p>
        </p:txBody>
      </p:sp>
      <p:sp>
        <p:nvSpPr>
          <p:cNvPr id="203" name="Google Shape;203;p1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22</a:t>
            </a:fld>
            <a:endParaRPr>
              <a:solidFill>
                <a:schemeClr val="dk2"/>
              </a:solidFill>
            </a:endParaRPr>
          </a:p>
        </p:txBody>
      </p:sp>
      <p:sp>
        <p:nvSpPr>
          <p:cNvPr id="204" name="Google Shape;204;p11"/>
          <p:cNvSpPr txBox="1">
            <a:spLocks noGrp="1"/>
          </p:cNvSpPr>
          <p:nvPr>
            <p:ph type="body" idx="1"/>
          </p:nvPr>
        </p:nvSpPr>
        <p:spPr>
          <a:xfrm>
            <a:off x="671025" y="1225652"/>
            <a:ext cx="7801433" cy="57315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None/>
            </a:pPr>
            <a:r>
              <a:rPr lang="en-US" sz="2400" b="1" dirty="0">
                <a:solidFill>
                  <a:srgbClr val="0070C0"/>
                </a:solidFill>
              </a:rPr>
              <a:t>17 </a:t>
            </a:r>
            <a:r>
              <a:rPr lang="en-US" sz="2400" b="1" dirty="0">
                <a:solidFill>
                  <a:srgbClr val="0070C0"/>
                </a:solidFill>
                <a:hlinkClick r:id="rId3">
                  <a:extLst>
                    <a:ext uri="{A12FA001-AC4F-418D-AE19-62706E023703}">
                      <ahyp:hlinkClr xmlns:ahyp="http://schemas.microsoft.com/office/drawing/2018/hyperlinkcolor" val="tx"/>
                    </a:ext>
                  </a:extLst>
                </a:hlinkClick>
              </a:rPr>
              <a:t>ONS Position Statements</a:t>
            </a:r>
            <a:r>
              <a:rPr lang="en-US" sz="2400" b="1" dirty="0">
                <a:solidFill>
                  <a:srgbClr val="0070C0"/>
                </a:solidFill>
              </a:rPr>
              <a:t> (link)</a:t>
            </a:r>
            <a:endParaRPr sz="2400" b="1" dirty="0">
              <a:solidFill>
                <a:srgbClr val="0070C0"/>
              </a:solidFill>
            </a:endParaRPr>
          </a:p>
          <a:p>
            <a:pPr marL="457200" lvl="0" indent="-330200" algn="l" rtl="0">
              <a:lnSpc>
                <a:spcPct val="120000"/>
              </a:lnSpc>
              <a:spcBef>
                <a:spcPts val="1200"/>
              </a:spcBef>
              <a:spcAft>
                <a:spcPts val="0"/>
              </a:spcAft>
              <a:buSzPct val="100000"/>
              <a:buChar char="●"/>
            </a:pPr>
            <a:r>
              <a:rPr lang="en-US" sz="2400" b="1" dirty="0"/>
              <a:t>Tobacco</a:t>
            </a:r>
            <a:endParaRPr sz="2400" b="1" dirty="0"/>
          </a:p>
          <a:p>
            <a:pPr marL="457200" lvl="0" indent="-330200" algn="l" rtl="0">
              <a:lnSpc>
                <a:spcPct val="120000"/>
              </a:lnSpc>
              <a:spcBef>
                <a:spcPts val="0"/>
              </a:spcBef>
              <a:spcAft>
                <a:spcPts val="0"/>
              </a:spcAft>
              <a:buSzPct val="100000"/>
              <a:buChar char="●"/>
            </a:pPr>
            <a:r>
              <a:rPr lang="en-US" sz="2400" b="1" dirty="0"/>
              <a:t>Nurses’ Role when a patient requests medical aid in dying</a:t>
            </a:r>
            <a:endParaRPr sz="2400" b="1" dirty="0"/>
          </a:p>
          <a:p>
            <a:pPr marL="457200" lvl="0" indent="-330200" algn="l" rtl="0">
              <a:lnSpc>
                <a:spcPct val="120000"/>
              </a:lnSpc>
              <a:spcBef>
                <a:spcPts val="0"/>
              </a:spcBef>
              <a:spcAft>
                <a:spcPts val="0"/>
              </a:spcAft>
              <a:buSzPct val="100000"/>
              <a:buChar char="●"/>
            </a:pPr>
            <a:r>
              <a:rPr lang="en-US" sz="2400" b="1" dirty="0"/>
              <a:t>Use of E-cigarettes and </a:t>
            </a:r>
            <a:r>
              <a:rPr lang="en-US" sz="2400" b="1" dirty="0" err="1"/>
              <a:t>Vaping</a:t>
            </a:r>
            <a:endParaRPr sz="2400" b="1" dirty="0"/>
          </a:p>
          <a:p>
            <a:pPr marL="457200" lvl="0" indent="-330200" algn="l" rtl="0">
              <a:lnSpc>
                <a:spcPct val="120000"/>
              </a:lnSpc>
              <a:spcBef>
                <a:spcPts val="0"/>
              </a:spcBef>
              <a:spcAft>
                <a:spcPts val="0"/>
              </a:spcAft>
              <a:buSzPct val="100000"/>
              <a:buChar char="●"/>
            </a:pPr>
            <a:r>
              <a:rPr lang="en-US" sz="2400" b="1" dirty="0"/>
              <a:t>Cancer Pain Management, </a:t>
            </a:r>
            <a:r>
              <a:rPr lang="en-US" sz="2400" b="1" i="1" dirty="0"/>
              <a:t>etc..</a:t>
            </a:r>
          </a:p>
          <a:p>
            <a:pPr marL="457200" lvl="0" indent="-330200" algn="l" rtl="0">
              <a:lnSpc>
                <a:spcPct val="120000"/>
              </a:lnSpc>
              <a:spcBef>
                <a:spcPts val="0"/>
              </a:spcBef>
              <a:spcAft>
                <a:spcPts val="0"/>
              </a:spcAft>
              <a:buSzPct val="100000"/>
              <a:buChar char="●"/>
            </a:pPr>
            <a:endParaRPr lang="en-US" sz="2400" b="1" i="1" dirty="0"/>
          </a:p>
          <a:p>
            <a:pPr marL="127000" lvl="0" indent="0">
              <a:lnSpc>
                <a:spcPct val="120000"/>
              </a:lnSpc>
              <a:buSzPct val="100000"/>
              <a:buNone/>
            </a:pPr>
            <a:r>
              <a:rPr lang="en-US" sz="1800" b="1" i="1" dirty="0"/>
              <a:t>? Will ONS take a position on the continuing need for contraception and at times need for therapeutic abortion for cancer patients – given the recent leak from SCOTUS?</a:t>
            </a:r>
            <a:endParaRPr sz="1800" b="1" dirty="0"/>
          </a:p>
          <a:p>
            <a:pPr marL="457200" lvl="0" indent="0" algn="l" rtl="0">
              <a:lnSpc>
                <a:spcPct val="92000"/>
              </a:lnSpc>
              <a:spcBef>
                <a:spcPts val="1200"/>
              </a:spcBef>
              <a:spcAft>
                <a:spcPts val="0"/>
              </a:spcAft>
              <a:buNone/>
            </a:pP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3000">
              <a:srgbClr val="CCECFF"/>
            </a:gs>
            <a:gs pos="100000">
              <a:schemeClr val="accent1">
                <a:lumMod val="30000"/>
                <a:lumOff val="70000"/>
              </a:schemeClr>
            </a:gs>
          </a:gsLst>
          <a:lin ang="5400000" scaled="1"/>
        </a:gradFill>
        <a:effectLst/>
      </p:bgPr>
    </p:bg>
    <p:spTree>
      <p:nvGrpSpPr>
        <p:cNvPr id="1" name="Shape 194"/>
        <p:cNvGrpSpPr/>
        <p:nvPr/>
      </p:nvGrpSpPr>
      <p:grpSpPr>
        <a:xfrm>
          <a:off x="0" y="0"/>
          <a:ext cx="0" cy="0"/>
          <a:chOff x="0" y="0"/>
          <a:chExt cx="0" cy="0"/>
        </a:xfrm>
      </p:grpSpPr>
      <p:sp>
        <p:nvSpPr>
          <p:cNvPr id="197" name="Google Shape;197;g100579ab9f3_0_439"/>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23</a:t>
            </a:fld>
            <a:endParaRPr>
              <a:solidFill>
                <a:schemeClr val="dk2"/>
              </a:solidFill>
            </a:endParaRPr>
          </a:p>
        </p:txBody>
      </p:sp>
      <p:sp>
        <p:nvSpPr>
          <p:cNvPr id="195" name="Google Shape;195;g100579ab9f3_0_439"/>
          <p:cNvSpPr txBox="1">
            <a:spLocks noGrp="1"/>
          </p:cNvSpPr>
          <p:nvPr>
            <p:ph type="title" idx="4294967295"/>
          </p:nvPr>
        </p:nvSpPr>
        <p:spPr>
          <a:xfrm>
            <a:off x="397425" y="211617"/>
            <a:ext cx="8520600" cy="7635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lnSpc>
                <a:spcPct val="100000"/>
              </a:lnSpc>
              <a:spcBef>
                <a:spcPts val="0"/>
              </a:spcBef>
              <a:spcAft>
                <a:spcPts val="0"/>
              </a:spcAft>
            </a:pPr>
            <a:r>
              <a:rPr lang="en-US" sz="2400" b="1" dirty="0">
                <a:solidFill>
                  <a:schemeClr val="accent1"/>
                </a:solidFill>
              </a:rPr>
              <a:t>Oncology Nursing Society </a:t>
            </a:r>
            <a:br>
              <a:rPr lang="en-US" sz="2400" b="1" dirty="0">
                <a:solidFill>
                  <a:schemeClr val="accent1"/>
                </a:solidFill>
              </a:rPr>
            </a:br>
            <a:r>
              <a:rPr lang="en-US" sz="2400" b="1" dirty="0">
                <a:solidFill>
                  <a:schemeClr val="accent1"/>
                </a:solidFill>
              </a:rPr>
              <a:t>Professional Practice Foundations</a:t>
            </a:r>
            <a:endParaRPr sz="2400" b="1" dirty="0">
              <a:solidFill>
                <a:schemeClr val="accent1"/>
              </a:solidFill>
            </a:endParaRPr>
          </a:p>
        </p:txBody>
      </p:sp>
      <p:sp>
        <p:nvSpPr>
          <p:cNvPr id="196" name="Google Shape;196;g100579ab9f3_0_439"/>
          <p:cNvSpPr txBox="1">
            <a:spLocks noGrp="1"/>
          </p:cNvSpPr>
          <p:nvPr>
            <p:ph type="body" idx="4294967295"/>
          </p:nvPr>
        </p:nvSpPr>
        <p:spPr>
          <a:xfrm>
            <a:off x="311700" y="1247776"/>
            <a:ext cx="8520600" cy="509587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2000"/>
              </a:lnSpc>
              <a:buClr>
                <a:schemeClr val="dk1"/>
              </a:buClr>
              <a:buSzPct val="100000"/>
              <a:buNone/>
            </a:pPr>
            <a:r>
              <a:rPr lang="en-US" sz="2600" b="1" u="sng" dirty="0">
                <a:solidFill>
                  <a:srgbClr val="92D050"/>
                </a:solidFill>
                <a:hlinkClick r:id="rId3">
                  <a:extLst>
                    <a:ext uri="{A12FA001-AC4F-418D-AE19-62706E023703}">
                      <ahyp:hlinkClr xmlns:ahyp="http://schemas.microsoft.com/office/drawing/2018/hyperlinkcolor" val="tx"/>
                    </a:ext>
                  </a:extLst>
                </a:hlinkClick>
              </a:rPr>
              <a:t>Nursing Practice </a:t>
            </a:r>
            <a:endParaRPr lang="en-US" sz="2600" b="1" u="sng" dirty="0">
              <a:solidFill>
                <a:srgbClr val="92D050"/>
              </a:solidFill>
            </a:endParaRPr>
          </a:p>
          <a:p>
            <a:pPr marL="0" indent="0">
              <a:lnSpc>
                <a:spcPct val="112000"/>
              </a:lnSpc>
              <a:buClr>
                <a:schemeClr val="dk1"/>
              </a:buClr>
              <a:buSzPct val="100000"/>
              <a:buNone/>
            </a:pPr>
            <a:endParaRPr lang="en-US" sz="2600" b="1" dirty="0">
              <a:solidFill>
                <a:srgbClr val="92D050"/>
              </a:solidFill>
            </a:endParaRPr>
          </a:p>
          <a:p>
            <a:pPr marL="0" indent="0">
              <a:lnSpc>
                <a:spcPct val="112000"/>
              </a:lnSpc>
              <a:buClr>
                <a:schemeClr val="dk1"/>
              </a:buClr>
              <a:buSzPct val="100000"/>
              <a:buNone/>
            </a:pPr>
            <a:r>
              <a:rPr lang="en-US" sz="2600" b="1" u="sng" dirty="0">
                <a:solidFill>
                  <a:srgbClr val="92D050"/>
                </a:solidFill>
                <a:hlinkClick r:id="rId4">
                  <a:extLst>
                    <a:ext uri="{A12FA001-AC4F-418D-AE19-62706E023703}">
                      <ahyp:hlinkClr xmlns:ahyp="http://schemas.microsoft.com/office/drawing/2018/hyperlinkcolor" val="tx"/>
                    </a:ext>
                  </a:extLst>
                </a:hlinkClick>
              </a:rPr>
              <a:t>Standards and Guidelines</a:t>
            </a: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endParaRPr lang="en-US" sz="2600" b="1" u="sng" dirty="0">
              <a:solidFill>
                <a:srgbClr val="58A71B"/>
              </a:solidFill>
              <a:hlinkClick r:id="rId5">
                <a:extLst>
                  <a:ext uri="{A12FA001-AC4F-418D-AE19-62706E023703}">
                    <ahyp:hlinkClr xmlns:ahyp="http://schemas.microsoft.com/office/drawing/2018/hyperlinkcolor" val="tx"/>
                  </a:ext>
                </a:extLst>
              </a:hlinkClick>
            </a:endParaRPr>
          </a:p>
          <a:p>
            <a:pPr marL="0" indent="0">
              <a:lnSpc>
                <a:spcPct val="112000"/>
              </a:lnSpc>
              <a:buClr>
                <a:schemeClr val="dk1"/>
              </a:buClr>
              <a:buSzPct val="100000"/>
              <a:buNone/>
            </a:pPr>
            <a:r>
              <a:rPr lang="en-US" sz="2600" b="1" u="sng" dirty="0">
                <a:solidFill>
                  <a:srgbClr val="92D050"/>
                </a:solidFill>
                <a:hlinkClick r:id="rId6">
                  <a:extLst>
                    <a:ext uri="{A12FA001-AC4F-418D-AE19-62706E023703}">
                      <ahyp:hlinkClr xmlns:ahyp="http://schemas.microsoft.com/office/drawing/2018/hyperlinkcolor" val="tx"/>
                    </a:ext>
                  </a:extLst>
                </a:hlinkClick>
              </a:rPr>
              <a:t>Position Statements</a:t>
            </a:r>
            <a:endParaRPr lang="en-US" sz="2600" b="1" u="sng" dirty="0">
              <a:solidFill>
                <a:srgbClr val="92D050"/>
              </a:solidFill>
            </a:endParaRPr>
          </a:p>
          <a:p>
            <a:pPr marL="0" indent="0">
              <a:lnSpc>
                <a:spcPct val="112000"/>
              </a:lnSpc>
              <a:buClr>
                <a:schemeClr val="dk1"/>
              </a:buClr>
              <a:buSzPct val="100000"/>
              <a:buNone/>
            </a:pPr>
            <a:endParaRPr lang="en-US" sz="2600" b="1" dirty="0">
              <a:solidFill>
                <a:schemeClr val="accent1"/>
              </a:solidFill>
            </a:endParaRPr>
          </a:p>
          <a:p>
            <a:pPr marL="0" indent="0">
              <a:lnSpc>
                <a:spcPct val="112000"/>
              </a:lnSpc>
              <a:buClr>
                <a:schemeClr val="dk1"/>
              </a:buClr>
              <a:buSzPct val="100000"/>
              <a:buNone/>
            </a:pPr>
            <a:r>
              <a:rPr lang="en-US" sz="3200" b="1" u="sng" dirty="0">
                <a:solidFill>
                  <a:srgbClr val="0070C0"/>
                </a:solidFill>
                <a:hlinkClick r:id="rId7">
                  <a:extLst>
                    <a:ext uri="{A12FA001-AC4F-418D-AE19-62706E023703}">
                      <ahyp:hlinkClr xmlns:ahyp="http://schemas.microsoft.com/office/drawing/2018/hyperlinkcolor" val="tx"/>
                    </a:ext>
                  </a:extLst>
                </a:hlinkClick>
              </a:rPr>
              <a:t>Role Delineation</a:t>
            </a:r>
            <a:endParaRPr lang="en-US" sz="3200" b="1" u="sng" dirty="0">
              <a:solidFill>
                <a:srgbClr val="0070C0"/>
              </a:solidFill>
            </a:endParaRPr>
          </a:p>
          <a:p>
            <a:pPr marL="0" indent="0">
              <a:lnSpc>
                <a:spcPct val="112000"/>
              </a:lnSpc>
              <a:buClr>
                <a:schemeClr val="dk1"/>
              </a:buClr>
              <a:buSzPct val="100000"/>
              <a:buNone/>
            </a:pP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r>
              <a:rPr lang="en-US" sz="2600" b="1" u="sng" dirty="0">
                <a:solidFill>
                  <a:srgbClr val="92D050"/>
                </a:solidFill>
                <a:hlinkClick r:id="rId5">
                  <a:extLst>
                    <a:ext uri="{A12FA001-AC4F-418D-AE19-62706E023703}">
                      <ahyp:hlinkClr xmlns:ahyp="http://schemas.microsoft.com/office/drawing/2018/hyperlinkcolor" val="tx"/>
                    </a:ext>
                  </a:extLst>
                </a:hlinkClick>
              </a:rPr>
              <a:t>Advocacy</a:t>
            </a:r>
            <a:endParaRPr lang="en-US" sz="2600" b="1" dirty="0">
              <a:solidFill>
                <a:srgbClr val="92D050"/>
              </a:solidFill>
            </a:endParaRPr>
          </a:p>
          <a:p>
            <a:pPr marL="0" lvl="0" indent="0" algn="l" rtl="0">
              <a:lnSpc>
                <a:spcPct val="112000"/>
              </a:lnSpc>
              <a:spcBef>
                <a:spcPts val="1200"/>
              </a:spcBef>
              <a:spcAft>
                <a:spcPts val="0"/>
              </a:spcAft>
              <a:buClr>
                <a:schemeClr val="dk1"/>
              </a:buClr>
              <a:buSzPct val="100000"/>
              <a:buNone/>
            </a:pPr>
            <a:endParaRPr lang="en-US" sz="1200" b="1" dirty="0"/>
          </a:p>
          <a:p>
            <a:pPr marL="0" lvl="0" indent="0" algn="l" rtl="0">
              <a:lnSpc>
                <a:spcPct val="112000"/>
              </a:lnSpc>
              <a:spcBef>
                <a:spcPts val="1200"/>
              </a:spcBef>
              <a:spcAft>
                <a:spcPts val="0"/>
              </a:spcAft>
              <a:buClr>
                <a:schemeClr val="dk1"/>
              </a:buClr>
              <a:buSzPct val="147368"/>
              <a:buNone/>
            </a:pPr>
            <a:r>
              <a:rPr lang="en-US" sz="1050" b="1" dirty="0">
                <a:solidFill>
                  <a:srgbClr val="FF0000"/>
                </a:solidFill>
              </a:rPr>
              <a:t>(active links)</a:t>
            </a:r>
          </a:p>
          <a:p>
            <a:pPr marL="685800" lvl="1" indent="-184150" algn="l" rtl="0">
              <a:lnSpc>
                <a:spcPct val="112000"/>
              </a:lnSpc>
              <a:spcBef>
                <a:spcPts val="320"/>
              </a:spcBef>
              <a:spcAft>
                <a:spcPts val="0"/>
              </a:spcAft>
              <a:buClr>
                <a:schemeClr val="dk1"/>
              </a:buClr>
              <a:buSzPct val="114285"/>
              <a:buFont typeface="Arial"/>
              <a:buNone/>
            </a:pPr>
            <a:endParaRPr dirty="0"/>
          </a:p>
        </p:txBody>
      </p:sp>
    </p:spTree>
    <p:extLst>
      <p:ext uri="{BB962C8B-B14F-4D97-AF65-F5344CB8AC3E}">
        <p14:creationId xmlns:p14="http://schemas.microsoft.com/office/powerpoint/2010/main" val="239303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0" y="289725"/>
            <a:ext cx="8832300" cy="763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106"/>
              <a:buFont typeface="Arial"/>
              <a:buNone/>
            </a:pPr>
            <a:r>
              <a:rPr lang="en-US" sz="2406" b="1" dirty="0">
                <a:solidFill>
                  <a:srgbClr val="58A71B"/>
                </a:solidFill>
              </a:rPr>
              <a:t>ONS Role Delineation </a:t>
            </a:r>
            <a:br>
              <a:rPr lang="en-US" sz="2406" b="1" dirty="0">
                <a:solidFill>
                  <a:srgbClr val="58A71B"/>
                </a:solidFill>
              </a:rPr>
            </a:br>
            <a:r>
              <a:rPr lang="en-US" sz="2406" b="1" dirty="0">
                <a:solidFill>
                  <a:srgbClr val="58A71B"/>
                </a:solidFill>
              </a:rPr>
              <a:t> Benner’s Model Stages of Clinical Competence </a:t>
            </a:r>
            <a:br>
              <a:rPr lang="en-US" sz="2406" b="1" dirty="0">
                <a:solidFill>
                  <a:srgbClr val="58A71B"/>
                </a:solidFill>
              </a:rPr>
            </a:br>
            <a:endParaRPr sz="2406" dirty="0">
              <a:solidFill>
                <a:srgbClr val="58A71B"/>
              </a:solidFill>
            </a:endParaRPr>
          </a:p>
        </p:txBody>
      </p:sp>
      <p:sp>
        <p:nvSpPr>
          <p:cNvPr id="210" name="Google Shape;210;p7"/>
          <p:cNvSpPr txBox="1">
            <a:spLocks noGrp="1"/>
          </p:cNvSpPr>
          <p:nvPr>
            <p:ph type="body" idx="1"/>
          </p:nvPr>
        </p:nvSpPr>
        <p:spPr>
          <a:xfrm>
            <a:off x="226208" y="1487672"/>
            <a:ext cx="8520600" cy="499230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2000"/>
              <a:buNone/>
            </a:pPr>
            <a:r>
              <a:rPr lang="en-US" sz="2300" b="1" dirty="0"/>
              <a:t>LEVELS OF NURSING EXPERIENCE</a:t>
            </a:r>
            <a:endParaRPr sz="2100" dirty="0"/>
          </a:p>
          <a:p>
            <a:pPr marL="0" lvl="0" indent="0" algn="l" rtl="0">
              <a:lnSpc>
                <a:spcPct val="102000"/>
              </a:lnSpc>
              <a:spcBef>
                <a:spcPts val="1200"/>
              </a:spcBef>
              <a:spcAft>
                <a:spcPts val="0"/>
              </a:spcAft>
              <a:buClr>
                <a:srgbClr val="69BE28"/>
              </a:buClr>
              <a:buSzPts val="2000"/>
              <a:buNone/>
            </a:pPr>
            <a:r>
              <a:rPr lang="en-US" sz="2300" b="1" dirty="0">
                <a:solidFill>
                  <a:srgbClr val="58A71B"/>
                </a:solidFill>
              </a:rPr>
              <a:t>5 levels </a:t>
            </a:r>
            <a:endParaRPr sz="2300" b="1" dirty="0">
              <a:solidFill>
                <a:srgbClr val="58A71B"/>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58A71B"/>
                </a:solidFill>
              </a:rPr>
              <a:t>Novice  </a:t>
            </a:r>
            <a:endParaRPr sz="1700" dirty="0">
              <a:solidFill>
                <a:srgbClr val="58A71B"/>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58A71B"/>
                </a:solidFill>
              </a:rPr>
              <a:t>Advanced beginner</a:t>
            </a:r>
          </a:p>
          <a:p>
            <a:pPr marL="400050" lvl="1" indent="-187325">
              <a:lnSpc>
                <a:spcPct val="102000"/>
              </a:lnSpc>
              <a:spcBef>
                <a:spcPts val="400"/>
              </a:spcBef>
              <a:buClr>
                <a:srgbClr val="58A71B"/>
              </a:buClr>
              <a:buSzPts val="2300"/>
            </a:pPr>
            <a:r>
              <a:rPr lang="en-US" sz="2300" b="1" dirty="0">
                <a:solidFill>
                  <a:srgbClr val="58A71B"/>
                </a:solidFill>
              </a:rPr>
              <a:t>Competent</a:t>
            </a:r>
            <a:r>
              <a:rPr lang="en-US" sz="3600" b="1" dirty="0">
                <a:solidFill>
                  <a:srgbClr val="58A71B"/>
                </a:solidFill>
              </a:rPr>
              <a:t> </a:t>
            </a:r>
            <a:r>
              <a:rPr lang="en-US" sz="1800" b="1" dirty="0">
                <a:solidFill>
                  <a:srgbClr val="58A71B"/>
                </a:solidFill>
              </a:rPr>
              <a:t>(eligibility for exam)</a:t>
            </a:r>
            <a:endParaRPr sz="1700" dirty="0">
              <a:solidFill>
                <a:srgbClr val="58A71B"/>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58A71B"/>
                </a:solidFill>
              </a:rPr>
              <a:t>Proficient</a:t>
            </a:r>
            <a:endParaRPr sz="1700" dirty="0">
              <a:solidFill>
                <a:srgbClr val="58A71B"/>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58A71B"/>
                </a:solidFill>
              </a:rPr>
              <a:t>Expert</a:t>
            </a:r>
            <a:endParaRPr sz="1700" dirty="0">
              <a:solidFill>
                <a:srgbClr val="58A71B"/>
              </a:solidFill>
            </a:endParaRPr>
          </a:p>
          <a:p>
            <a:pPr marL="231775" lvl="1" indent="0" algn="l" rtl="0">
              <a:lnSpc>
                <a:spcPct val="102000"/>
              </a:lnSpc>
              <a:spcBef>
                <a:spcPts val="320"/>
              </a:spcBef>
              <a:spcAft>
                <a:spcPts val="0"/>
              </a:spcAft>
              <a:buClr>
                <a:schemeClr val="dk1"/>
              </a:buClr>
              <a:buSzPts val="1600"/>
              <a:buNone/>
            </a:pPr>
            <a:endParaRPr dirty="0"/>
          </a:p>
          <a:p>
            <a:pPr marL="0" lvl="1" indent="0" algn="l" rtl="0">
              <a:lnSpc>
                <a:spcPct val="102000"/>
              </a:lnSpc>
              <a:spcBef>
                <a:spcPts val="400"/>
              </a:spcBef>
              <a:spcAft>
                <a:spcPts val="0"/>
              </a:spcAft>
              <a:buClr>
                <a:srgbClr val="69BE28"/>
              </a:buClr>
              <a:buSzPts val="2000"/>
              <a:buNone/>
            </a:pPr>
            <a:endParaRPr sz="2000" b="1" i="1" dirty="0">
              <a:solidFill>
                <a:srgbClr val="69BE28"/>
              </a:solidFill>
            </a:endParaRPr>
          </a:p>
          <a:p>
            <a:pPr marL="3175" lvl="1" indent="0" algn="l" rtl="0">
              <a:lnSpc>
                <a:spcPct val="102000"/>
              </a:lnSpc>
              <a:spcBef>
                <a:spcPts val="400"/>
              </a:spcBef>
              <a:spcAft>
                <a:spcPts val="0"/>
              </a:spcAft>
              <a:buClr>
                <a:srgbClr val="69BE28"/>
              </a:buClr>
              <a:buSzPts val="2000"/>
              <a:buNone/>
            </a:pPr>
            <a:r>
              <a:rPr lang="en-US" sz="1300" b="1" dirty="0"/>
              <a:t>Benner, P. (1982). From novice to expert. </a:t>
            </a:r>
            <a:r>
              <a:rPr lang="en-US" sz="1300" b="1" i="1" dirty="0"/>
              <a:t>American Journal of Nursing, 82, </a:t>
            </a:r>
            <a:r>
              <a:rPr lang="en-US" sz="1300" b="1" dirty="0"/>
              <a:t>402–407.</a:t>
            </a:r>
            <a:endParaRPr sz="1300" b="1" dirty="0"/>
          </a:p>
          <a:p>
            <a:pPr marL="0" lvl="0" indent="0" algn="l" rtl="0">
              <a:lnSpc>
                <a:spcPct val="102000"/>
              </a:lnSpc>
              <a:spcBef>
                <a:spcPts val="1200"/>
              </a:spcBef>
              <a:spcAft>
                <a:spcPts val="0"/>
              </a:spcAft>
              <a:buClr>
                <a:schemeClr val="dk1"/>
              </a:buClr>
              <a:buSzPts val="1295"/>
              <a:buFont typeface="Arial"/>
              <a:buNone/>
            </a:pPr>
            <a:r>
              <a:rPr lang="en-US" sz="1295" b="1" dirty="0" err="1"/>
              <a:t>Gaguski</a:t>
            </a:r>
            <a:r>
              <a:rPr lang="en-US" sz="1295" b="1" dirty="0"/>
              <a:t>, M.; George, K.;  Bruce, S.; et al. (2016).  Oncology Nurse Generalist Competencies. CJON. 21(6) 679-687.</a:t>
            </a:r>
            <a:endParaRPr sz="1300" b="1" dirty="0"/>
          </a:p>
        </p:txBody>
      </p:sp>
      <p:sp>
        <p:nvSpPr>
          <p:cNvPr id="211" name="Google Shape;211;p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24</a:t>
            </a:fld>
            <a:endParaRPr>
              <a:solidFill>
                <a:schemeClr val="dk2"/>
              </a:solidFill>
            </a:endParaRPr>
          </a:p>
        </p:txBody>
      </p:sp>
      <p:pic>
        <p:nvPicPr>
          <p:cNvPr id="212" name="Google Shape;212;p7"/>
          <p:cNvPicPr preferRelativeResize="0"/>
          <p:nvPr/>
        </p:nvPicPr>
        <p:blipFill rotWithShape="1">
          <a:blip r:embed="rId3">
            <a:alphaModFix/>
          </a:blip>
          <a:srcRect/>
          <a:stretch/>
        </p:blipFill>
        <p:spPr>
          <a:xfrm>
            <a:off x="5352585" y="1862254"/>
            <a:ext cx="3565207" cy="31223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0" y="289725"/>
            <a:ext cx="8832300" cy="763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106"/>
              <a:buFont typeface="Arial"/>
              <a:buNone/>
            </a:pPr>
            <a:r>
              <a:rPr lang="en-US" sz="2406" b="1" dirty="0">
                <a:solidFill>
                  <a:srgbClr val="58A71B"/>
                </a:solidFill>
              </a:rPr>
              <a:t>ONS Role Delineation </a:t>
            </a:r>
            <a:br>
              <a:rPr lang="en-US" sz="2406" b="1" dirty="0">
                <a:solidFill>
                  <a:srgbClr val="58A71B"/>
                </a:solidFill>
              </a:rPr>
            </a:br>
            <a:r>
              <a:rPr lang="en-US" sz="2406" b="1" dirty="0">
                <a:solidFill>
                  <a:srgbClr val="58A71B"/>
                </a:solidFill>
              </a:rPr>
              <a:t> Benner’s Model Stages of Clinical Competence </a:t>
            </a:r>
            <a:br>
              <a:rPr lang="en-US" sz="2406" b="1" dirty="0">
                <a:solidFill>
                  <a:srgbClr val="58A71B"/>
                </a:solidFill>
              </a:rPr>
            </a:br>
            <a:endParaRPr sz="2406" dirty="0">
              <a:solidFill>
                <a:srgbClr val="58A71B"/>
              </a:solidFill>
            </a:endParaRPr>
          </a:p>
        </p:txBody>
      </p:sp>
      <p:sp>
        <p:nvSpPr>
          <p:cNvPr id="210" name="Google Shape;210;p7"/>
          <p:cNvSpPr txBox="1">
            <a:spLocks noGrp="1"/>
          </p:cNvSpPr>
          <p:nvPr>
            <p:ph type="body" idx="1"/>
          </p:nvPr>
        </p:nvSpPr>
        <p:spPr>
          <a:xfrm>
            <a:off x="311700" y="1509649"/>
            <a:ext cx="8520600" cy="499230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2000"/>
              <a:buNone/>
            </a:pPr>
            <a:r>
              <a:rPr lang="en-US" sz="2300" b="1" dirty="0"/>
              <a:t>LEVELS OF NURSING EXPERIENCE</a:t>
            </a:r>
            <a:endParaRPr sz="2100" dirty="0"/>
          </a:p>
          <a:p>
            <a:pPr marL="0" lvl="0" indent="0" algn="l" rtl="0">
              <a:lnSpc>
                <a:spcPct val="102000"/>
              </a:lnSpc>
              <a:spcBef>
                <a:spcPts val="1200"/>
              </a:spcBef>
              <a:spcAft>
                <a:spcPts val="0"/>
              </a:spcAft>
              <a:buClr>
                <a:srgbClr val="69BE28"/>
              </a:buClr>
              <a:buSzPts val="2000"/>
              <a:buNone/>
            </a:pPr>
            <a:r>
              <a:rPr lang="en-US" sz="2300" b="1" dirty="0">
                <a:solidFill>
                  <a:srgbClr val="58A71B"/>
                </a:solidFill>
              </a:rPr>
              <a:t>5 levels </a:t>
            </a:r>
            <a:endParaRPr sz="2300" b="1" dirty="0">
              <a:solidFill>
                <a:srgbClr val="58A71B"/>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58A71B"/>
                </a:solidFill>
              </a:rPr>
              <a:t>Novice  </a:t>
            </a:r>
            <a:endParaRPr sz="1700" dirty="0">
              <a:solidFill>
                <a:srgbClr val="58A71B"/>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58A71B"/>
                </a:solidFill>
              </a:rPr>
              <a:t>Advanced beginner</a:t>
            </a:r>
          </a:p>
          <a:p>
            <a:pPr marL="400050" lvl="1" indent="-187325">
              <a:lnSpc>
                <a:spcPct val="102000"/>
              </a:lnSpc>
              <a:spcBef>
                <a:spcPts val="400"/>
              </a:spcBef>
              <a:buClr>
                <a:srgbClr val="58A71B"/>
              </a:buClr>
              <a:buSzPts val="2300"/>
            </a:pPr>
            <a:r>
              <a:rPr lang="en-US" sz="2300" b="1" dirty="0">
                <a:solidFill>
                  <a:srgbClr val="C00000"/>
                </a:solidFill>
              </a:rPr>
              <a:t>Competent</a:t>
            </a:r>
            <a:r>
              <a:rPr lang="en-US" sz="3600" b="1" dirty="0">
                <a:solidFill>
                  <a:srgbClr val="C00000"/>
                </a:solidFill>
              </a:rPr>
              <a:t> </a:t>
            </a:r>
            <a:r>
              <a:rPr lang="en-US" sz="1800" b="1" dirty="0">
                <a:solidFill>
                  <a:srgbClr val="C00000"/>
                </a:solidFill>
              </a:rPr>
              <a:t>(eligibility for exam)</a:t>
            </a:r>
            <a:endParaRPr sz="1700" dirty="0">
              <a:solidFill>
                <a:srgbClr val="C00000"/>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C00000"/>
                </a:solidFill>
              </a:rPr>
              <a:t>Proficient</a:t>
            </a:r>
            <a:endParaRPr sz="1700" dirty="0">
              <a:solidFill>
                <a:srgbClr val="C00000"/>
              </a:solidFill>
            </a:endParaRPr>
          </a:p>
          <a:p>
            <a:pPr marL="400050" lvl="1" indent="-187325" algn="l" rtl="0">
              <a:lnSpc>
                <a:spcPct val="102000"/>
              </a:lnSpc>
              <a:spcBef>
                <a:spcPts val="400"/>
              </a:spcBef>
              <a:spcAft>
                <a:spcPts val="0"/>
              </a:spcAft>
              <a:buClr>
                <a:srgbClr val="58A71B"/>
              </a:buClr>
              <a:buSzPts val="2300"/>
              <a:buChar char="○"/>
            </a:pPr>
            <a:r>
              <a:rPr lang="en-US" sz="2300" b="1" dirty="0">
                <a:solidFill>
                  <a:srgbClr val="C00000"/>
                </a:solidFill>
              </a:rPr>
              <a:t>Expert</a:t>
            </a:r>
            <a:endParaRPr sz="1700" dirty="0">
              <a:solidFill>
                <a:srgbClr val="C00000"/>
              </a:solidFill>
            </a:endParaRPr>
          </a:p>
          <a:p>
            <a:pPr marL="231775" lvl="1" indent="0" algn="l" rtl="0">
              <a:lnSpc>
                <a:spcPct val="102000"/>
              </a:lnSpc>
              <a:spcBef>
                <a:spcPts val="320"/>
              </a:spcBef>
              <a:spcAft>
                <a:spcPts val="0"/>
              </a:spcAft>
              <a:buClr>
                <a:schemeClr val="dk1"/>
              </a:buClr>
              <a:buSzPts val="1600"/>
              <a:buNone/>
            </a:pPr>
            <a:endParaRPr dirty="0"/>
          </a:p>
          <a:p>
            <a:pPr marL="3175" lvl="1" indent="0" algn="l" rtl="0">
              <a:lnSpc>
                <a:spcPct val="102000"/>
              </a:lnSpc>
              <a:spcBef>
                <a:spcPts val="400"/>
              </a:spcBef>
              <a:spcAft>
                <a:spcPts val="0"/>
              </a:spcAft>
              <a:buClr>
                <a:schemeClr val="dk1"/>
              </a:buClr>
              <a:buSzPts val="2000"/>
              <a:buNone/>
            </a:pPr>
            <a:endParaRPr lang="en-US" sz="2000" b="1" dirty="0"/>
          </a:p>
          <a:p>
            <a:pPr marL="3175" lvl="1" indent="0" algn="l" rtl="0">
              <a:lnSpc>
                <a:spcPct val="102000"/>
              </a:lnSpc>
              <a:spcBef>
                <a:spcPts val="400"/>
              </a:spcBef>
              <a:spcAft>
                <a:spcPts val="0"/>
              </a:spcAft>
              <a:buClr>
                <a:schemeClr val="dk1"/>
              </a:buClr>
              <a:buSzPts val="2000"/>
              <a:buNone/>
            </a:pPr>
            <a:r>
              <a:rPr lang="en-US" sz="2000" b="1" dirty="0"/>
              <a:t>ONS defined  </a:t>
            </a:r>
            <a:r>
              <a:rPr lang="en-US" u="sng" dirty="0">
                <a:solidFill>
                  <a:srgbClr val="6AA84F"/>
                </a:solidFill>
                <a:hlinkClick r:id="rId3">
                  <a:extLst>
                    <a:ext uri="{A12FA001-AC4F-418D-AE19-62706E023703}">
                      <ahyp:hlinkClr xmlns:ahyp="http://schemas.microsoft.com/office/drawing/2018/hyperlinkcolor" val="tx"/>
                    </a:ext>
                  </a:extLst>
                </a:hlinkClick>
              </a:rPr>
              <a:t>Oncology_Nurse_Generalist_Competencies_2016.pdf</a:t>
            </a:r>
            <a:r>
              <a:rPr lang="en-US" sz="1600" dirty="0">
                <a:solidFill>
                  <a:srgbClr val="6AA84F"/>
                </a:solidFill>
              </a:rPr>
              <a:t> (link)</a:t>
            </a:r>
            <a:endParaRPr sz="1600" dirty="0">
              <a:solidFill>
                <a:srgbClr val="6AA84F"/>
              </a:solidFill>
            </a:endParaRPr>
          </a:p>
          <a:p>
            <a:pPr marL="0" lvl="1" indent="0" algn="l" rtl="0">
              <a:lnSpc>
                <a:spcPct val="102000"/>
              </a:lnSpc>
              <a:spcBef>
                <a:spcPts val="400"/>
              </a:spcBef>
              <a:spcAft>
                <a:spcPts val="0"/>
              </a:spcAft>
              <a:buClr>
                <a:srgbClr val="69BE28"/>
              </a:buClr>
              <a:buSzPts val="2000"/>
              <a:buNone/>
            </a:pPr>
            <a:endParaRPr sz="2000" b="1" i="1" dirty="0">
              <a:solidFill>
                <a:srgbClr val="69BE28"/>
              </a:solidFill>
            </a:endParaRPr>
          </a:p>
        </p:txBody>
      </p:sp>
      <p:sp>
        <p:nvSpPr>
          <p:cNvPr id="211" name="Google Shape;211;p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25</a:t>
            </a:fld>
            <a:endParaRPr>
              <a:solidFill>
                <a:schemeClr val="dk2"/>
              </a:solidFill>
            </a:endParaRPr>
          </a:p>
        </p:txBody>
      </p:sp>
      <p:pic>
        <p:nvPicPr>
          <p:cNvPr id="2" name="Picture 1">
            <a:extLst>
              <a:ext uri="{FF2B5EF4-FFF2-40B4-BE49-F238E27FC236}">
                <a16:creationId xmlns:a16="http://schemas.microsoft.com/office/drawing/2014/main" id="{4DC2BE8F-9FAC-49AB-800A-8F104FFD9F55}"/>
              </a:ext>
            </a:extLst>
          </p:cNvPr>
          <p:cNvPicPr>
            <a:picLocks noChangeAspect="1"/>
          </p:cNvPicPr>
          <p:nvPr/>
        </p:nvPicPr>
        <p:blipFill>
          <a:blip r:embed="rId4"/>
          <a:stretch>
            <a:fillRect/>
          </a:stretch>
        </p:blipFill>
        <p:spPr>
          <a:xfrm>
            <a:off x="4895384" y="2213516"/>
            <a:ext cx="4248615" cy="2380785"/>
          </a:xfrm>
          <a:prstGeom prst="rect">
            <a:avLst/>
          </a:prstGeom>
        </p:spPr>
      </p:pic>
    </p:spTree>
    <p:extLst>
      <p:ext uri="{BB962C8B-B14F-4D97-AF65-F5344CB8AC3E}">
        <p14:creationId xmlns:p14="http://schemas.microsoft.com/office/powerpoint/2010/main" val="280748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0579ab9f3_0_371"/>
          <p:cNvSpPr txBox="1">
            <a:spLocks noGrp="1"/>
          </p:cNvSpPr>
          <p:nvPr>
            <p:ph type="title"/>
          </p:nvPr>
        </p:nvSpPr>
        <p:spPr>
          <a:xfrm>
            <a:off x="374525" y="427155"/>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22222"/>
              </a:lnSpc>
              <a:spcBef>
                <a:spcPts val="0"/>
              </a:spcBef>
              <a:spcAft>
                <a:spcPts val="0"/>
              </a:spcAft>
              <a:buClr>
                <a:srgbClr val="69BE28"/>
              </a:buClr>
              <a:buSzPts val="2400"/>
              <a:buFont typeface="Arial"/>
              <a:buNone/>
            </a:pPr>
            <a:r>
              <a:rPr lang="en-US" b="1" dirty="0">
                <a:solidFill>
                  <a:srgbClr val="00863D"/>
                </a:solidFill>
              </a:rPr>
              <a:t>Knowledge Check</a:t>
            </a:r>
            <a:endParaRPr sz="3300" b="1" dirty="0">
              <a:solidFill>
                <a:srgbClr val="00863D"/>
              </a:solidFill>
            </a:endParaRPr>
          </a:p>
          <a:p>
            <a:pPr marL="0" lvl="0" indent="0" algn="l" rtl="0">
              <a:lnSpc>
                <a:spcPct val="100000"/>
              </a:lnSpc>
              <a:spcBef>
                <a:spcPts val="0"/>
              </a:spcBef>
              <a:spcAft>
                <a:spcPts val="0"/>
              </a:spcAft>
              <a:buSzPts val="1800"/>
              <a:buNone/>
            </a:pPr>
            <a:endParaRPr dirty="0"/>
          </a:p>
        </p:txBody>
      </p:sp>
      <p:sp>
        <p:nvSpPr>
          <p:cNvPr id="227" name="Google Shape;227;g100579ab9f3_0_371"/>
          <p:cNvSpPr txBox="1">
            <a:spLocks noGrp="1"/>
          </p:cNvSpPr>
          <p:nvPr>
            <p:ph type="body" idx="1"/>
          </p:nvPr>
        </p:nvSpPr>
        <p:spPr>
          <a:xfrm>
            <a:off x="311699" y="1190655"/>
            <a:ext cx="4583525" cy="4901178"/>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1200"/>
              </a:spcBef>
              <a:spcAft>
                <a:spcPts val="0"/>
              </a:spcAft>
              <a:buSzPts val="1800"/>
              <a:buNone/>
            </a:pPr>
            <a:r>
              <a:rPr lang="en-US" sz="2000" b="1" dirty="0">
                <a:solidFill>
                  <a:srgbClr val="00863D"/>
                </a:solidFill>
              </a:rPr>
              <a:t>According to the ONS standards, involvement in evidenced based practice (EBP)….</a:t>
            </a:r>
          </a:p>
          <a:p>
            <a:pPr marL="0" lvl="0" indent="0" algn="l" rtl="0">
              <a:lnSpc>
                <a:spcPct val="112000"/>
              </a:lnSpc>
              <a:spcBef>
                <a:spcPts val="1200"/>
              </a:spcBef>
              <a:spcAft>
                <a:spcPts val="0"/>
              </a:spcAft>
              <a:buSzPts val="1800"/>
              <a:buNone/>
            </a:pPr>
            <a:endParaRPr sz="2000" b="1" dirty="0">
              <a:solidFill>
                <a:srgbClr val="00863D"/>
              </a:solidFill>
            </a:endParaRPr>
          </a:p>
          <a:p>
            <a:pPr marL="457200" lvl="0" indent="-368300" algn="l" rtl="0">
              <a:lnSpc>
                <a:spcPct val="112000"/>
              </a:lnSpc>
              <a:spcBef>
                <a:spcPts val="1200"/>
              </a:spcBef>
              <a:spcAft>
                <a:spcPts val="0"/>
              </a:spcAft>
              <a:buSzPts val="2200"/>
              <a:buAutoNum type="alphaUcPeriod"/>
            </a:pPr>
            <a:r>
              <a:rPr lang="en-US" sz="2000" b="1" dirty="0">
                <a:solidFill>
                  <a:srgbClr val="00863D"/>
                </a:solidFill>
              </a:rPr>
              <a:t>is an expectation for nurses prepared at all levels.</a:t>
            </a:r>
          </a:p>
          <a:p>
            <a:pPr marL="457200" lvl="0" indent="-368300" algn="l" rtl="0">
              <a:lnSpc>
                <a:spcPct val="112000"/>
              </a:lnSpc>
              <a:spcBef>
                <a:spcPts val="1200"/>
              </a:spcBef>
              <a:spcAft>
                <a:spcPts val="0"/>
              </a:spcAft>
              <a:buSzPts val="2200"/>
              <a:buAutoNum type="alphaUcPeriod"/>
            </a:pPr>
            <a:endParaRPr sz="2000" b="1" dirty="0">
              <a:solidFill>
                <a:srgbClr val="00863D"/>
              </a:solidFill>
            </a:endParaRPr>
          </a:p>
          <a:p>
            <a:pPr marL="457200" lvl="0" indent="-368300" algn="l" rtl="0">
              <a:lnSpc>
                <a:spcPct val="112000"/>
              </a:lnSpc>
              <a:spcBef>
                <a:spcPts val="0"/>
              </a:spcBef>
              <a:spcAft>
                <a:spcPts val="0"/>
              </a:spcAft>
              <a:buSzPts val="2200"/>
              <a:buAutoNum type="alphaUcPeriod"/>
            </a:pPr>
            <a:r>
              <a:rPr lang="en-US" sz="2000" b="1" dirty="0">
                <a:solidFill>
                  <a:srgbClr val="00863D"/>
                </a:solidFill>
              </a:rPr>
              <a:t>requires participation in nursing research</a:t>
            </a:r>
            <a:r>
              <a:rPr lang="en-US" sz="1800" b="1" dirty="0">
                <a:solidFill>
                  <a:srgbClr val="00863D"/>
                </a:solidFill>
              </a:rPr>
              <a:t>.</a:t>
            </a:r>
            <a:endParaRPr sz="1800" b="1" dirty="0">
              <a:solidFill>
                <a:srgbClr val="00863D"/>
              </a:solidFill>
            </a:endParaRPr>
          </a:p>
        </p:txBody>
      </p:sp>
      <p:sp>
        <p:nvSpPr>
          <p:cNvPr id="228" name="Google Shape;228;g100579ab9f3_0_37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26</a:t>
            </a:fld>
            <a:endParaRPr>
              <a:solidFill>
                <a:schemeClr val="dk2"/>
              </a:solidFill>
            </a:endParaRPr>
          </a:p>
        </p:txBody>
      </p:sp>
    </p:spTree>
    <p:extLst>
      <p:ext uri="{BB962C8B-B14F-4D97-AF65-F5344CB8AC3E}">
        <p14:creationId xmlns:p14="http://schemas.microsoft.com/office/powerpoint/2010/main" val="298369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0579ab9f3_0_371"/>
          <p:cNvSpPr txBox="1">
            <a:spLocks noGrp="1"/>
          </p:cNvSpPr>
          <p:nvPr>
            <p:ph type="title"/>
          </p:nvPr>
        </p:nvSpPr>
        <p:spPr>
          <a:xfrm>
            <a:off x="374525" y="427155"/>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22222"/>
              </a:lnSpc>
              <a:spcBef>
                <a:spcPts val="0"/>
              </a:spcBef>
              <a:spcAft>
                <a:spcPts val="0"/>
              </a:spcAft>
              <a:buClr>
                <a:srgbClr val="69BE28"/>
              </a:buClr>
              <a:buSzPts val="2400"/>
              <a:buFont typeface="Arial"/>
              <a:buNone/>
            </a:pPr>
            <a:r>
              <a:rPr lang="en-US" b="1" dirty="0">
                <a:solidFill>
                  <a:srgbClr val="00863D"/>
                </a:solidFill>
              </a:rPr>
              <a:t>Knowledge Check</a:t>
            </a:r>
            <a:endParaRPr sz="3300" b="1" dirty="0">
              <a:solidFill>
                <a:srgbClr val="00863D"/>
              </a:solidFill>
            </a:endParaRPr>
          </a:p>
          <a:p>
            <a:pPr marL="0" lvl="0" indent="0" algn="l" rtl="0">
              <a:lnSpc>
                <a:spcPct val="100000"/>
              </a:lnSpc>
              <a:spcBef>
                <a:spcPts val="0"/>
              </a:spcBef>
              <a:spcAft>
                <a:spcPts val="0"/>
              </a:spcAft>
              <a:buSzPts val="1800"/>
              <a:buNone/>
            </a:pPr>
            <a:endParaRPr dirty="0"/>
          </a:p>
        </p:txBody>
      </p:sp>
      <p:sp>
        <p:nvSpPr>
          <p:cNvPr id="227" name="Google Shape;227;g100579ab9f3_0_371"/>
          <p:cNvSpPr txBox="1">
            <a:spLocks noGrp="1"/>
          </p:cNvSpPr>
          <p:nvPr>
            <p:ph type="body" idx="1"/>
          </p:nvPr>
        </p:nvSpPr>
        <p:spPr>
          <a:xfrm>
            <a:off x="311699" y="1190655"/>
            <a:ext cx="4583525" cy="4901178"/>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1200"/>
              </a:spcBef>
              <a:spcAft>
                <a:spcPts val="0"/>
              </a:spcAft>
              <a:buSzPts val="1800"/>
              <a:buNone/>
            </a:pPr>
            <a:r>
              <a:rPr lang="en-US" sz="2000" b="1" dirty="0">
                <a:solidFill>
                  <a:srgbClr val="00863D"/>
                </a:solidFill>
              </a:rPr>
              <a:t>According to the ONS standards, involvement in evidenced based practice (EBP)….</a:t>
            </a:r>
          </a:p>
          <a:p>
            <a:pPr marL="0" lvl="0" indent="0" algn="l" rtl="0">
              <a:lnSpc>
                <a:spcPct val="112000"/>
              </a:lnSpc>
              <a:spcBef>
                <a:spcPts val="1200"/>
              </a:spcBef>
              <a:spcAft>
                <a:spcPts val="0"/>
              </a:spcAft>
              <a:buSzPts val="1800"/>
              <a:buNone/>
            </a:pPr>
            <a:endParaRPr sz="2000" b="1" dirty="0">
              <a:solidFill>
                <a:srgbClr val="00863D"/>
              </a:solidFill>
            </a:endParaRPr>
          </a:p>
          <a:p>
            <a:pPr marL="457200" lvl="0" indent="-368300" algn="l" rtl="0">
              <a:lnSpc>
                <a:spcPct val="112000"/>
              </a:lnSpc>
              <a:spcBef>
                <a:spcPts val="1200"/>
              </a:spcBef>
              <a:spcAft>
                <a:spcPts val="0"/>
              </a:spcAft>
              <a:buSzPts val="2200"/>
              <a:buAutoNum type="alphaUcPeriod"/>
            </a:pPr>
            <a:r>
              <a:rPr lang="en-US" sz="2000" b="1" dirty="0">
                <a:solidFill>
                  <a:srgbClr val="00863D"/>
                </a:solidFill>
              </a:rPr>
              <a:t>is an expectation for nurses prepared at all levels.</a:t>
            </a:r>
          </a:p>
          <a:p>
            <a:pPr marL="457200" lvl="0" indent="-368300" algn="l" rtl="0">
              <a:lnSpc>
                <a:spcPct val="112000"/>
              </a:lnSpc>
              <a:spcBef>
                <a:spcPts val="1200"/>
              </a:spcBef>
              <a:spcAft>
                <a:spcPts val="0"/>
              </a:spcAft>
              <a:buSzPts val="2200"/>
              <a:buAutoNum type="alphaUcPeriod"/>
            </a:pPr>
            <a:endParaRPr sz="2000" b="1" dirty="0">
              <a:solidFill>
                <a:srgbClr val="00863D"/>
              </a:solidFill>
            </a:endParaRPr>
          </a:p>
          <a:p>
            <a:pPr marL="457200" lvl="0" indent="-368300" algn="l" rtl="0">
              <a:lnSpc>
                <a:spcPct val="112000"/>
              </a:lnSpc>
              <a:spcBef>
                <a:spcPts val="0"/>
              </a:spcBef>
              <a:spcAft>
                <a:spcPts val="0"/>
              </a:spcAft>
              <a:buSzPts val="2200"/>
              <a:buAutoNum type="alphaUcPeriod"/>
            </a:pPr>
            <a:r>
              <a:rPr lang="en-US" sz="2000" b="1" dirty="0">
                <a:solidFill>
                  <a:srgbClr val="00863D"/>
                </a:solidFill>
              </a:rPr>
              <a:t>requires participation in nursing research</a:t>
            </a:r>
            <a:r>
              <a:rPr lang="en-US" sz="1800" b="1" dirty="0">
                <a:solidFill>
                  <a:srgbClr val="00863D"/>
                </a:solidFill>
              </a:rPr>
              <a:t>.</a:t>
            </a:r>
            <a:endParaRPr sz="1800" b="1" dirty="0">
              <a:solidFill>
                <a:srgbClr val="00863D"/>
              </a:solidFill>
            </a:endParaRPr>
          </a:p>
        </p:txBody>
      </p:sp>
      <p:sp>
        <p:nvSpPr>
          <p:cNvPr id="228" name="Google Shape;228;g100579ab9f3_0_37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27</a:t>
            </a:fld>
            <a:endParaRPr>
              <a:solidFill>
                <a:schemeClr val="dk2"/>
              </a:solidFill>
            </a:endParaRPr>
          </a:p>
        </p:txBody>
      </p:sp>
      <p:sp>
        <p:nvSpPr>
          <p:cNvPr id="229" name="Google Shape;229;g100579ab9f3_0_371"/>
          <p:cNvSpPr txBox="1">
            <a:spLocks noGrp="1"/>
          </p:cNvSpPr>
          <p:nvPr>
            <p:ph type="body" idx="2"/>
          </p:nvPr>
        </p:nvSpPr>
        <p:spPr>
          <a:xfrm>
            <a:off x="4895225" y="1593408"/>
            <a:ext cx="3999900" cy="45552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US" sz="6000" dirty="0">
                <a:solidFill>
                  <a:srgbClr val="00863D"/>
                </a:solidFill>
              </a:rPr>
              <a:t>A.</a:t>
            </a:r>
            <a:endParaRPr sz="6000" dirty="0">
              <a:solidFill>
                <a:srgbClr val="00863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1800"/>
                                        <p:tgtEl>
                                          <p:spTgt spid="22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229">
                                            <p:txEl>
                                              <p:pRg st="0" end="0"/>
                                            </p:txEl>
                                          </p:spTgt>
                                        </p:tgtEl>
                                        <p:attrNameLst>
                                          <p:attrName>style.color</p:attrName>
                                        </p:attrNameLst>
                                      </p:cBhvr>
                                      <p:to>
                                        <a:schemeClr val="bg1"/>
                                      </p:to>
                                    </p:animClr>
                                    <p:animClr clrSpc="rgb" dir="cw">
                                      <p:cBhvr>
                                        <p:cTn id="12" dur="250" autoRev="1" fill="remove"/>
                                        <p:tgtEl>
                                          <p:spTgt spid="229">
                                            <p:txEl>
                                              <p:pRg st="0" end="0"/>
                                            </p:txEl>
                                          </p:spTgt>
                                        </p:tgtEl>
                                        <p:attrNameLst>
                                          <p:attrName>fillcolor</p:attrName>
                                        </p:attrNameLst>
                                      </p:cBhvr>
                                      <p:to>
                                        <a:schemeClr val="bg1"/>
                                      </p:to>
                                    </p:animClr>
                                    <p:set>
                                      <p:cBhvr>
                                        <p:cTn id="13" dur="250" autoRev="1" fill="remove"/>
                                        <p:tgtEl>
                                          <p:spTgt spid="229">
                                            <p:txEl>
                                              <p:pRg st="0" end="0"/>
                                            </p:txEl>
                                          </p:spTgt>
                                        </p:tgtEl>
                                        <p:attrNameLst>
                                          <p:attrName>fill.type</p:attrName>
                                        </p:attrNameLst>
                                      </p:cBhvr>
                                      <p:to>
                                        <p:strVal val="solid"/>
                                      </p:to>
                                    </p:set>
                                    <p:set>
                                      <p:cBhvr>
                                        <p:cTn id="14" dur="250" autoRev="1" fill="remove"/>
                                        <p:tgtEl>
                                          <p:spTgt spid="22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83000">
              <a:srgbClr val="CCECFF"/>
            </a:gs>
            <a:gs pos="100000">
              <a:schemeClr val="accent1">
                <a:lumMod val="30000"/>
                <a:lumOff val="70000"/>
              </a:schemeClr>
            </a:gs>
          </a:gsLst>
          <a:lin ang="5400000" scaled="1"/>
        </a:gradFill>
        <a:effectLst/>
      </p:bgPr>
    </p:bg>
    <p:spTree>
      <p:nvGrpSpPr>
        <p:cNvPr id="1" name="Shape 194"/>
        <p:cNvGrpSpPr/>
        <p:nvPr/>
      </p:nvGrpSpPr>
      <p:grpSpPr>
        <a:xfrm>
          <a:off x="0" y="0"/>
          <a:ext cx="0" cy="0"/>
          <a:chOff x="0" y="0"/>
          <a:chExt cx="0" cy="0"/>
        </a:xfrm>
      </p:grpSpPr>
      <p:sp>
        <p:nvSpPr>
          <p:cNvPr id="197" name="Google Shape;197;g100579ab9f3_0_439"/>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mtClean="0">
                <a:solidFill>
                  <a:schemeClr val="dk2"/>
                </a:solidFill>
              </a:rPr>
              <a:pPr marL="0" lvl="0" indent="0" algn="r" rtl="0">
                <a:spcBef>
                  <a:spcPts val="0"/>
                </a:spcBef>
                <a:spcAft>
                  <a:spcPts val="0"/>
                </a:spcAft>
                <a:buNone/>
              </a:pPr>
              <a:t>28</a:t>
            </a:fld>
            <a:endParaRPr lang="en-US">
              <a:solidFill>
                <a:schemeClr val="dk2"/>
              </a:solidFill>
            </a:endParaRPr>
          </a:p>
        </p:txBody>
      </p:sp>
      <p:sp>
        <p:nvSpPr>
          <p:cNvPr id="195" name="Google Shape;195;g100579ab9f3_0_439"/>
          <p:cNvSpPr txBox="1">
            <a:spLocks noGrp="1"/>
          </p:cNvSpPr>
          <p:nvPr>
            <p:ph type="title" idx="4294967295"/>
          </p:nvPr>
        </p:nvSpPr>
        <p:spPr>
          <a:xfrm>
            <a:off x="397425" y="211617"/>
            <a:ext cx="8520600" cy="7635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lnSpc>
                <a:spcPct val="100000"/>
              </a:lnSpc>
              <a:spcBef>
                <a:spcPts val="0"/>
              </a:spcBef>
              <a:spcAft>
                <a:spcPts val="0"/>
              </a:spcAft>
            </a:pPr>
            <a:r>
              <a:rPr lang="en-US" sz="2400" b="1">
                <a:solidFill>
                  <a:schemeClr val="accent1"/>
                </a:solidFill>
              </a:rPr>
              <a:t>Oncology Nursing Society </a:t>
            </a:r>
            <a:br>
              <a:rPr lang="en-US" sz="2400" b="1">
                <a:solidFill>
                  <a:schemeClr val="accent1"/>
                </a:solidFill>
              </a:rPr>
            </a:br>
            <a:r>
              <a:rPr lang="en-US" sz="2400" b="1">
                <a:solidFill>
                  <a:schemeClr val="accent1"/>
                </a:solidFill>
              </a:rPr>
              <a:t>Professional Practice Foundations</a:t>
            </a:r>
            <a:endParaRPr lang="en-US" sz="2400" b="1" dirty="0">
              <a:solidFill>
                <a:schemeClr val="accent1"/>
              </a:solidFill>
            </a:endParaRPr>
          </a:p>
        </p:txBody>
      </p:sp>
      <p:sp>
        <p:nvSpPr>
          <p:cNvPr id="196" name="Google Shape;196;g100579ab9f3_0_439"/>
          <p:cNvSpPr txBox="1">
            <a:spLocks noGrp="1"/>
          </p:cNvSpPr>
          <p:nvPr>
            <p:ph type="body" idx="4294967295"/>
          </p:nvPr>
        </p:nvSpPr>
        <p:spPr>
          <a:xfrm>
            <a:off x="311700" y="1247776"/>
            <a:ext cx="8520600" cy="509587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2000"/>
              </a:lnSpc>
              <a:buClr>
                <a:schemeClr val="dk1"/>
              </a:buClr>
              <a:buSzPct val="100000"/>
              <a:buNone/>
            </a:pPr>
            <a:r>
              <a:rPr lang="en-US" sz="2600" b="1" u="sng">
                <a:solidFill>
                  <a:srgbClr val="92D050"/>
                </a:solidFill>
                <a:hlinkClick r:id="rId3">
                  <a:extLst>
                    <a:ext uri="{A12FA001-AC4F-418D-AE19-62706E023703}">
                      <ahyp:hlinkClr xmlns:ahyp="http://schemas.microsoft.com/office/drawing/2018/hyperlinkcolor" val="tx"/>
                    </a:ext>
                  </a:extLst>
                </a:hlinkClick>
              </a:rPr>
              <a:t>Nursing Practice </a:t>
            </a:r>
            <a:endParaRPr lang="en-US" sz="2600" b="1" u="sng">
              <a:solidFill>
                <a:srgbClr val="92D050"/>
              </a:solidFill>
            </a:endParaRPr>
          </a:p>
          <a:p>
            <a:pPr marL="0" indent="0">
              <a:lnSpc>
                <a:spcPct val="112000"/>
              </a:lnSpc>
              <a:buClr>
                <a:schemeClr val="dk1"/>
              </a:buClr>
              <a:buSzPct val="100000"/>
              <a:buNone/>
            </a:pPr>
            <a:endParaRPr lang="en-US" sz="2600" b="1">
              <a:solidFill>
                <a:srgbClr val="92D050"/>
              </a:solidFill>
            </a:endParaRPr>
          </a:p>
          <a:p>
            <a:pPr marL="0" indent="0">
              <a:lnSpc>
                <a:spcPct val="112000"/>
              </a:lnSpc>
              <a:buClr>
                <a:schemeClr val="dk1"/>
              </a:buClr>
              <a:buSzPct val="100000"/>
              <a:buNone/>
            </a:pPr>
            <a:r>
              <a:rPr lang="en-US" sz="2600" b="1" u="sng">
                <a:solidFill>
                  <a:srgbClr val="92D050"/>
                </a:solidFill>
                <a:hlinkClick r:id="rId4">
                  <a:extLst>
                    <a:ext uri="{A12FA001-AC4F-418D-AE19-62706E023703}">
                      <ahyp:hlinkClr xmlns:ahyp="http://schemas.microsoft.com/office/drawing/2018/hyperlinkcolor" val="tx"/>
                    </a:ext>
                  </a:extLst>
                </a:hlinkClick>
              </a:rPr>
              <a:t>Standards and Guidelines</a:t>
            </a:r>
            <a:endParaRPr lang="en-US" sz="2600" b="1">
              <a:solidFill>
                <a:srgbClr val="92D050"/>
              </a:solidFill>
            </a:endParaRPr>
          </a:p>
          <a:p>
            <a:pPr marL="0" lvl="0" indent="0" algn="l" rtl="0">
              <a:lnSpc>
                <a:spcPct val="112000"/>
              </a:lnSpc>
              <a:spcBef>
                <a:spcPts val="0"/>
              </a:spcBef>
              <a:spcAft>
                <a:spcPts val="0"/>
              </a:spcAft>
              <a:buClr>
                <a:schemeClr val="dk1"/>
              </a:buClr>
              <a:buSzPct val="100000"/>
              <a:buNone/>
            </a:pPr>
            <a:endParaRPr lang="en-US" sz="2600" b="1" u="sng">
              <a:solidFill>
                <a:srgbClr val="58A71B"/>
              </a:solidFill>
              <a:hlinkClick r:id="rId5">
                <a:extLst>
                  <a:ext uri="{A12FA001-AC4F-418D-AE19-62706E023703}">
                    <ahyp:hlinkClr xmlns:ahyp="http://schemas.microsoft.com/office/drawing/2018/hyperlinkcolor" val="tx"/>
                  </a:ext>
                </a:extLst>
              </a:hlinkClick>
            </a:endParaRPr>
          </a:p>
          <a:p>
            <a:pPr marL="0" indent="0">
              <a:lnSpc>
                <a:spcPct val="112000"/>
              </a:lnSpc>
              <a:buClr>
                <a:schemeClr val="dk1"/>
              </a:buClr>
              <a:buSzPct val="100000"/>
              <a:buNone/>
            </a:pPr>
            <a:r>
              <a:rPr lang="en-US" sz="2600" b="1" u="sng">
                <a:solidFill>
                  <a:srgbClr val="92D050"/>
                </a:solidFill>
                <a:hlinkClick r:id="rId6">
                  <a:extLst>
                    <a:ext uri="{A12FA001-AC4F-418D-AE19-62706E023703}">
                      <ahyp:hlinkClr xmlns:ahyp="http://schemas.microsoft.com/office/drawing/2018/hyperlinkcolor" val="tx"/>
                    </a:ext>
                  </a:extLst>
                </a:hlinkClick>
              </a:rPr>
              <a:t>Position Statements</a:t>
            </a:r>
            <a:endParaRPr lang="en-US" sz="2600" b="1" u="sng">
              <a:solidFill>
                <a:srgbClr val="92D050"/>
              </a:solidFill>
            </a:endParaRPr>
          </a:p>
          <a:p>
            <a:pPr marL="0" indent="0">
              <a:lnSpc>
                <a:spcPct val="112000"/>
              </a:lnSpc>
              <a:buClr>
                <a:schemeClr val="dk1"/>
              </a:buClr>
              <a:buSzPct val="100000"/>
              <a:buNone/>
            </a:pPr>
            <a:endParaRPr lang="en-US" sz="2600" b="1">
              <a:solidFill>
                <a:schemeClr val="accent1"/>
              </a:solidFill>
            </a:endParaRPr>
          </a:p>
          <a:p>
            <a:pPr marL="0" indent="0">
              <a:lnSpc>
                <a:spcPct val="112000"/>
              </a:lnSpc>
              <a:buClr>
                <a:schemeClr val="dk1"/>
              </a:buClr>
              <a:buSzPct val="100000"/>
              <a:buNone/>
            </a:pPr>
            <a:r>
              <a:rPr lang="en-US" sz="2600" b="1" u="sng">
                <a:solidFill>
                  <a:srgbClr val="92D050"/>
                </a:solidFill>
                <a:hlinkClick r:id="rId7">
                  <a:extLst>
                    <a:ext uri="{A12FA001-AC4F-418D-AE19-62706E023703}">
                      <ahyp:hlinkClr xmlns:ahyp="http://schemas.microsoft.com/office/drawing/2018/hyperlinkcolor" val="tx"/>
                    </a:ext>
                  </a:extLst>
                </a:hlinkClick>
              </a:rPr>
              <a:t>Role Delineation</a:t>
            </a:r>
            <a:endParaRPr lang="en-US" sz="2600" b="1" u="sng">
              <a:solidFill>
                <a:srgbClr val="92D050"/>
              </a:solidFill>
            </a:endParaRPr>
          </a:p>
          <a:p>
            <a:pPr marL="0" indent="0">
              <a:lnSpc>
                <a:spcPct val="112000"/>
              </a:lnSpc>
              <a:buClr>
                <a:schemeClr val="dk1"/>
              </a:buClr>
              <a:buSzPct val="100000"/>
              <a:buNone/>
            </a:pPr>
            <a:endParaRPr lang="en-US" sz="2600" b="1">
              <a:solidFill>
                <a:srgbClr val="92D050"/>
              </a:solidFill>
            </a:endParaRPr>
          </a:p>
          <a:p>
            <a:pPr marL="0" lvl="0" indent="0" algn="l" rtl="0">
              <a:lnSpc>
                <a:spcPct val="112000"/>
              </a:lnSpc>
              <a:spcBef>
                <a:spcPts val="0"/>
              </a:spcBef>
              <a:spcAft>
                <a:spcPts val="0"/>
              </a:spcAft>
              <a:buClr>
                <a:schemeClr val="dk1"/>
              </a:buClr>
              <a:buSzPct val="100000"/>
              <a:buNone/>
            </a:pPr>
            <a:r>
              <a:rPr lang="en-US" sz="3600" b="1" u="sng">
                <a:solidFill>
                  <a:srgbClr val="0070C0"/>
                </a:solidFill>
                <a:hlinkClick r:id="rId5">
                  <a:extLst>
                    <a:ext uri="{A12FA001-AC4F-418D-AE19-62706E023703}">
                      <ahyp:hlinkClr xmlns:ahyp="http://schemas.microsoft.com/office/drawing/2018/hyperlinkcolor" val="tx"/>
                    </a:ext>
                  </a:extLst>
                </a:hlinkClick>
              </a:rPr>
              <a:t>Advocacy</a:t>
            </a:r>
            <a:endParaRPr lang="en-US" sz="3600" b="1">
              <a:solidFill>
                <a:srgbClr val="0070C0"/>
              </a:solidFill>
            </a:endParaRPr>
          </a:p>
          <a:p>
            <a:pPr marL="0" lvl="0" indent="0" algn="l" rtl="0">
              <a:lnSpc>
                <a:spcPct val="112000"/>
              </a:lnSpc>
              <a:spcBef>
                <a:spcPts val="1200"/>
              </a:spcBef>
              <a:spcAft>
                <a:spcPts val="0"/>
              </a:spcAft>
              <a:buClr>
                <a:schemeClr val="dk1"/>
              </a:buClr>
              <a:buSzPct val="100000"/>
              <a:buNone/>
            </a:pPr>
            <a:endParaRPr lang="en-US" sz="1200" b="1"/>
          </a:p>
          <a:p>
            <a:pPr marL="0" lvl="0" indent="0" algn="l" rtl="0">
              <a:lnSpc>
                <a:spcPct val="112000"/>
              </a:lnSpc>
              <a:spcBef>
                <a:spcPts val="1200"/>
              </a:spcBef>
              <a:spcAft>
                <a:spcPts val="0"/>
              </a:spcAft>
              <a:buClr>
                <a:schemeClr val="dk1"/>
              </a:buClr>
              <a:buSzPct val="147368"/>
              <a:buNone/>
            </a:pPr>
            <a:r>
              <a:rPr lang="en-US" sz="1050" b="1">
                <a:solidFill>
                  <a:srgbClr val="FF0000"/>
                </a:solidFill>
              </a:rPr>
              <a:t>(active links)</a:t>
            </a:r>
          </a:p>
          <a:p>
            <a:pPr marL="685800" lvl="1" indent="-184150" algn="l" rtl="0">
              <a:lnSpc>
                <a:spcPct val="112000"/>
              </a:lnSpc>
              <a:spcBef>
                <a:spcPts val="320"/>
              </a:spcBef>
              <a:spcAft>
                <a:spcPts val="0"/>
              </a:spcAft>
              <a:buClr>
                <a:schemeClr val="dk1"/>
              </a:buClr>
              <a:buSzPct val="114285"/>
              <a:buFont typeface="Arial"/>
              <a:buNone/>
            </a:pPr>
            <a:endParaRPr lang="en-US" dirty="0"/>
          </a:p>
        </p:txBody>
      </p:sp>
      <p:pic>
        <p:nvPicPr>
          <p:cNvPr id="2" name="Picture 1">
            <a:extLst>
              <a:ext uri="{FF2B5EF4-FFF2-40B4-BE49-F238E27FC236}">
                <a16:creationId xmlns:a16="http://schemas.microsoft.com/office/drawing/2014/main" id="{FAC793C5-08FC-424C-84E6-CE1F1C63FAE5}"/>
              </a:ext>
            </a:extLst>
          </p:cNvPr>
          <p:cNvPicPr>
            <a:picLocks noChangeAspect="1"/>
          </p:cNvPicPr>
          <p:nvPr/>
        </p:nvPicPr>
        <p:blipFill>
          <a:blip r:embed="rId8"/>
          <a:stretch>
            <a:fillRect/>
          </a:stretch>
        </p:blipFill>
        <p:spPr>
          <a:xfrm>
            <a:off x="4756704" y="3216925"/>
            <a:ext cx="4170025" cy="3525397"/>
          </a:xfrm>
          <a:prstGeom prst="rect">
            <a:avLst/>
          </a:prstGeom>
        </p:spPr>
      </p:pic>
    </p:spTree>
    <p:extLst>
      <p:ext uri="{BB962C8B-B14F-4D97-AF65-F5344CB8AC3E}">
        <p14:creationId xmlns:p14="http://schemas.microsoft.com/office/powerpoint/2010/main" val="118505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8DEEE6E-6041-487F-8915-4955FEC0FE72}"/>
              </a:ext>
            </a:extLst>
          </p:cNvPr>
          <p:cNvPicPr>
            <a:picLocks noGrp="1" noChangeAspect="1"/>
          </p:cNvPicPr>
          <p:nvPr>
            <p:ph type="pic" sz="quarter" idx="10"/>
          </p:nvPr>
        </p:nvPicPr>
        <p:blipFill rotWithShape="1">
          <a:blip r:embed="rId2"/>
          <a:srcRect t="6116" r="1" b="15123"/>
          <a:stretch/>
        </p:blipFill>
        <p:spPr>
          <a:xfrm>
            <a:off x="5597912" y="100360"/>
            <a:ext cx="3546088" cy="6757639"/>
          </a:xfrm>
          <a:prstGeom prst="rect">
            <a:avLst/>
          </a:prstGeom>
          <a:noFill/>
        </p:spPr>
      </p:pic>
      <p:sp>
        <p:nvSpPr>
          <p:cNvPr id="6" name="Text Placeholder 5">
            <a:extLst>
              <a:ext uri="{FF2B5EF4-FFF2-40B4-BE49-F238E27FC236}">
                <a16:creationId xmlns:a16="http://schemas.microsoft.com/office/drawing/2014/main" id="{E5F77B36-3867-4BB2-95A9-55405BF9BEFA}"/>
              </a:ext>
            </a:extLst>
          </p:cNvPr>
          <p:cNvSpPr>
            <a:spLocks noGrp="1"/>
          </p:cNvSpPr>
          <p:nvPr>
            <p:ph type="body" sz="quarter" idx="16"/>
          </p:nvPr>
        </p:nvSpPr>
        <p:spPr>
          <a:xfrm>
            <a:off x="421483" y="1790700"/>
            <a:ext cx="4551962" cy="3752850"/>
          </a:xfrm>
        </p:spPr>
        <p:txBody>
          <a:bodyPr>
            <a:normAutofit/>
          </a:bodyPr>
          <a:lstStyle/>
          <a:p>
            <a:pPr marL="0" lvl="0" indent="0" rtl="0">
              <a:spcBef>
                <a:spcPts val="0"/>
              </a:spcBef>
              <a:spcAft>
                <a:spcPts val="0"/>
              </a:spcAft>
              <a:buClr>
                <a:schemeClr val="dk1"/>
              </a:buClr>
              <a:buSzPts val="2800"/>
              <a:buNone/>
            </a:pPr>
            <a:r>
              <a:rPr lang="en-US" sz="2400" dirty="0"/>
              <a:t>	</a:t>
            </a:r>
          </a:p>
          <a:p>
            <a:pPr marL="457200" indent="-457200">
              <a:spcBef>
                <a:spcPts val="1200"/>
              </a:spcBef>
              <a:buClr>
                <a:srgbClr val="69BE28"/>
              </a:buClr>
              <a:buSzPts val="2800"/>
              <a:buFont typeface="Noto Sans Symbols"/>
              <a:buChar char="✔"/>
            </a:pPr>
            <a:r>
              <a:rPr lang="en-US" sz="2800" b="1" dirty="0">
                <a:hlinkClick r:id="rId3"/>
              </a:rPr>
              <a:t>"KNOW the CODE"</a:t>
            </a:r>
            <a:r>
              <a:rPr lang="en-US" sz="2800" b="1" dirty="0"/>
              <a:t> </a:t>
            </a:r>
          </a:p>
          <a:p>
            <a:pPr marL="457200" indent="-457200">
              <a:spcBef>
                <a:spcPts val="1200"/>
              </a:spcBef>
              <a:buClr>
                <a:srgbClr val="69BE28"/>
              </a:buClr>
              <a:buSzPts val="2800"/>
              <a:buFont typeface="Noto Sans Symbols"/>
              <a:buChar char="✔"/>
            </a:pPr>
            <a:endParaRPr lang="en-US" sz="2800" b="1" dirty="0"/>
          </a:p>
          <a:p>
            <a:pPr marL="457200" indent="-457200">
              <a:spcBef>
                <a:spcPts val="1200"/>
              </a:spcBef>
              <a:buClr>
                <a:srgbClr val="69BE28"/>
              </a:buClr>
              <a:buSzPts val="2800"/>
              <a:buFont typeface="Noto Sans Symbols"/>
              <a:buChar char="✔"/>
            </a:pPr>
            <a:endParaRPr lang="en-US" sz="2800" b="1" dirty="0"/>
          </a:p>
          <a:p>
            <a:pPr marL="457200" indent="-457200">
              <a:spcBef>
                <a:spcPts val="1200"/>
              </a:spcBef>
              <a:buClr>
                <a:srgbClr val="69BE28"/>
              </a:buClr>
              <a:buSzPts val="2800"/>
              <a:buFont typeface="Noto Sans Symbols"/>
              <a:buChar char="✔"/>
            </a:pPr>
            <a:r>
              <a:rPr lang="en-US" sz="2800" b="1" dirty="0"/>
              <a:t>ANA Code of Ethics for Nurses                                     </a:t>
            </a:r>
            <a:r>
              <a:rPr lang="en-US" sz="2800" dirty="0"/>
              <a:t>(see handout)</a:t>
            </a:r>
          </a:p>
          <a:p>
            <a:endParaRPr lang="en-US" dirty="0"/>
          </a:p>
        </p:txBody>
      </p:sp>
      <p:sp>
        <p:nvSpPr>
          <p:cNvPr id="5" name="Text Placeholder 4">
            <a:extLst>
              <a:ext uri="{FF2B5EF4-FFF2-40B4-BE49-F238E27FC236}">
                <a16:creationId xmlns:a16="http://schemas.microsoft.com/office/drawing/2014/main" id="{27E1DE0F-BD60-4246-9FEF-5D9566C0B628}"/>
              </a:ext>
            </a:extLst>
          </p:cNvPr>
          <p:cNvSpPr>
            <a:spLocks noGrp="1"/>
          </p:cNvSpPr>
          <p:nvPr>
            <p:ph type="body" sz="quarter" idx="12"/>
          </p:nvPr>
        </p:nvSpPr>
        <p:spPr>
          <a:xfrm>
            <a:off x="254212" y="780585"/>
            <a:ext cx="5176431" cy="672770"/>
          </a:xfrm>
        </p:spPr>
        <p:txBody>
          <a:bodyPr>
            <a:noAutofit/>
          </a:bodyPr>
          <a:lstStyle/>
          <a:p>
            <a:pPr algn="ctr"/>
            <a:r>
              <a:rPr lang="en-US" b="1" dirty="0"/>
              <a:t>Principles of Professional Nursing Practice</a:t>
            </a:r>
            <a:endParaRPr lang="en-US" dirty="0"/>
          </a:p>
        </p:txBody>
      </p:sp>
      <p:sp>
        <p:nvSpPr>
          <p:cNvPr id="4" name="Slide Number Placeholder 3" hidden="1"/>
          <p:cNvSpPr>
            <a:spLocks noGrp="1"/>
          </p:cNvSpPr>
          <p:nvPr>
            <p:ph type="sldNum" idx="4294967295"/>
          </p:nvPr>
        </p:nvSpPr>
        <p:spPr>
          <a:xfrm>
            <a:off x="8594725" y="6218238"/>
            <a:ext cx="549275" cy="523875"/>
          </a:xfrm>
          <a:prstGeom prst="rect">
            <a:avLst/>
          </a:prstGeom>
        </p:spPr>
        <p:txBody>
          <a:bodyPr/>
          <a:lstStyle/>
          <a:p>
            <a:pPr marL="0" lvl="0" indent="0" algn="r" rtl="0">
              <a:spcBef>
                <a:spcPts val="0"/>
              </a:spcBef>
              <a:spcAft>
                <a:spcPts val="600"/>
              </a:spcAft>
              <a:buNone/>
            </a:pPr>
            <a:fld id="{00000000-1234-1234-1234-123412341234}" type="slidenum">
              <a:rPr lang="en-US" smtClean="0"/>
              <a:pPr marL="0" lvl="0" indent="0" algn="r" rtl="0">
                <a:spcBef>
                  <a:spcPts val="0"/>
                </a:spcBef>
                <a:spcAft>
                  <a:spcPts val="600"/>
                </a:spcAft>
                <a:buNone/>
              </a:pPr>
              <a:t>29</a:t>
            </a:fld>
            <a:endParaRPr lang="en-US"/>
          </a:p>
        </p:txBody>
      </p:sp>
    </p:spTree>
    <p:extLst>
      <p:ext uri="{BB962C8B-B14F-4D97-AF65-F5344CB8AC3E}">
        <p14:creationId xmlns:p14="http://schemas.microsoft.com/office/powerpoint/2010/main" val="35871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1026" name="Picture 2" descr="Instant Oncology Nurse Just Add Coffee: Funny Nurse Notebook Journal: A  Notebook for Oncology Nurses, 120 Lined Pages. Great thank you gift or  perfect present for anyone entering a Nursing career.: Monroe,"/>
          <p:cNvPicPr>
            <a:picLocks noChangeAspect="1" noChangeArrowheads="1"/>
          </p:cNvPicPr>
          <p:nvPr/>
        </p:nvPicPr>
        <p:blipFill>
          <a:blip r:embed="rId3"/>
          <a:srcRect/>
          <a:stretch>
            <a:fillRect/>
          </a:stretch>
        </p:blipFill>
        <p:spPr bwMode="auto">
          <a:xfrm>
            <a:off x="396815" y="2053088"/>
            <a:ext cx="3091072" cy="4622890"/>
          </a:xfrm>
          <a:prstGeom prst="rect">
            <a:avLst/>
          </a:prstGeom>
          <a:noFill/>
          <a:ln w="76200">
            <a:solidFill>
              <a:srgbClr val="C00000"/>
            </a:solidFill>
          </a:ln>
        </p:spPr>
      </p:pic>
      <p:sp>
        <p:nvSpPr>
          <p:cNvPr id="4" name="TextBox 3"/>
          <p:cNvSpPr txBox="1"/>
          <p:nvPr/>
        </p:nvSpPr>
        <p:spPr>
          <a:xfrm>
            <a:off x="2541068" y="421333"/>
            <a:ext cx="5931389" cy="2369880"/>
          </a:xfrm>
          <a:prstGeom prst="rect">
            <a:avLst/>
          </a:prstGeom>
          <a:noFill/>
        </p:spPr>
        <p:txBody>
          <a:bodyPr wrap="square" rtlCol="0">
            <a:spAutoFit/>
          </a:bodyPr>
          <a:lstStyle/>
          <a:p>
            <a:r>
              <a:rPr lang="en-US" sz="2000" b="1" i="0" dirty="0">
                <a:effectLst/>
                <a:latin typeface="Lato" panose="020F0502020204030203" pitchFamily="34" charset="0"/>
              </a:rPr>
              <a:t>Certification Makes a Difference</a:t>
            </a:r>
            <a:r>
              <a:rPr lang="en-US" sz="2000" b="1" i="0" baseline="30000" dirty="0">
                <a:effectLst/>
                <a:latin typeface="Lato" panose="020F0502020204030203" pitchFamily="34" charset="0"/>
              </a:rPr>
              <a:t>®</a:t>
            </a:r>
            <a:endParaRPr lang="en-US" sz="2000" b="1" i="0" dirty="0">
              <a:effectLst/>
              <a:latin typeface="Lato" panose="020F0502020204030203" pitchFamily="34" charset="0"/>
            </a:endParaRPr>
          </a:p>
          <a:p>
            <a:endParaRPr lang="en-US" sz="2000" dirty="0"/>
          </a:p>
          <a:p>
            <a:endParaRPr lang="en-US" dirty="0"/>
          </a:p>
          <a:p>
            <a:endParaRPr lang="en-US" dirty="0"/>
          </a:p>
          <a:p>
            <a:endParaRPr lang="en-US" dirty="0"/>
          </a:p>
          <a:p>
            <a:endParaRPr lang="en-US" dirty="0"/>
          </a:p>
          <a:p>
            <a:endParaRPr lang="en-US" dirty="0"/>
          </a:p>
          <a:p>
            <a:endParaRPr lang="en-US" dirty="0"/>
          </a:p>
        </p:txBody>
      </p:sp>
      <p:sp>
        <p:nvSpPr>
          <p:cNvPr id="5" name="TextBox 4"/>
          <p:cNvSpPr txBox="1"/>
          <p:nvPr/>
        </p:nvSpPr>
        <p:spPr>
          <a:xfrm>
            <a:off x="4230029" y="2053088"/>
            <a:ext cx="4326830"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C00000"/>
                </a:solidFill>
              </a:rPr>
              <a:t>Patients value knowledgeable nurses</a:t>
            </a:r>
          </a:p>
          <a:p>
            <a:pPr marL="342900" indent="-342900">
              <a:buFont typeface="Arial" panose="020B0604020202020204" pitchFamily="34" charset="0"/>
              <a:buChar char="•"/>
            </a:pPr>
            <a:endParaRPr lang="en-US" sz="2000" b="1" dirty="0">
              <a:solidFill>
                <a:srgbClr val="C00000"/>
              </a:solidFill>
            </a:endParaRPr>
          </a:p>
          <a:p>
            <a:pPr marL="342900" indent="-342900">
              <a:buFont typeface="Arial" panose="020B0604020202020204" pitchFamily="34" charset="0"/>
              <a:buChar char="•"/>
            </a:pPr>
            <a:r>
              <a:rPr lang="en-US" sz="2000" b="1" dirty="0">
                <a:solidFill>
                  <a:srgbClr val="C00000"/>
                </a:solidFill>
              </a:rPr>
              <a:t>Employers want qualified and experienced staff</a:t>
            </a:r>
          </a:p>
          <a:p>
            <a:pPr marL="342900" indent="-342900">
              <a:buFont typeface="Arial" panose="020B0604020202020204" pitchFamily="34" charset="0"/>
              <a:buChar char="•"/>
            </a:pPr>
            <a:endParaRPr lang="en-US" sz="2000" b="1" dirty="0">
              <a:solidFill>
                <a:srgbClr val="C00000"/>
              </a:solidFill>
            </a:endParaRPr>
          </a:p>
          <a:p>
            <a:pPr marL="342900" indent="-342900">
              <a:buFont typeface="Arial" panose="020B0604020202020204" pitchFamily="34" charset="0"/>
              <a:buChar char="•"/>
            </a:pPr>
            <a:r>
              <a:rPr lang="en-US" sz="2000" b="1" dirty="0">
                <a:solidFill>
                  <a:srgbClr val="C00000"/>
                </a:solidFill>
              </a:rPr>
              <a:t>Nurses want to validate their level of expertise </a:t>
            </a:r>
          </a:p>
          <a:p>
            <a:pPr marL="342900" indent="-342900">
              <a:buFont typeface="Arial" panose="020B0604020202020204" pitchFamily="34" charset="0"/>
              <a:buChar char="•"/>
            </a:pPr>
            <a:endParaRPr lang="en-US" sz="2000" b="1" dirty="0">
              <a:solidFill>
                <a:srgbClr val="C00000"/>
              </a:solidFill>
            </a:endParaRPr>
          </a:p>
          <a:p>
            <a:pPr marL="342900" indent="-342900">
              <a:buFont typeface="Arial" panose="020B0604020202020204" pitchFamily="34" charset="0"/>
              <a:buChar char="•"/>
            </a:pPr>
            <a:endParaRPr lang="en-US" sz="2000" b="1" dirty="0">
              <a:solidFill>
                <a:srgbClr val="C00000"/>
              </a:solidFill>
            </a:endParaRPr>
          </a:p>
        </p:txBody>
      </p:sp>
      <p:sp>
        <p:nvSpPr>
          <p:cNvPr id="3" name="&quot;Not Allowed&quot; Symbol 2">
            <a:extLst>
              <a:ext uri="{FF2B5EF4-FFF2-40B4-BE49-F238E27FC236}">
                <a16:creationId xmlns:a16="http://schemas.microsoft.com/office/drawing/2014/main" id="{2B11668D-074A-47B5-8E76-026648A727BD}"/>
              </a:ext>
            </a:extLst>
          </p:cNvPr>
          <p:cNvSpPr/>
          <p:nvPr/>
        </p:nvSpPr>
        <p:spPr>
          <a:xfrm>
            <a:off x="671543" y="2370677"/>
            <a:ext cx="2829827" cy="3404709"/>
          </a:xfrm>
          <a:prstGeom prst="noSmoking">
            <a:avLst/>
          </a:prstGeom>
          <a:noFill/>
          <a:ln w="762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BF765-0757-4DDB-8889-00892674F3AA}"/>
              </a:ext>
            </a:extLst>
          </p:cNvPr>
          <p:cNvSpPr>
            <a:spLocks noGrp="1"/>
          </p:cNvSpPr>
          <p:nvPr>
            <p:ph type="body" sz="quarter" idx="19"/>
          </p:nvPr>
        </p:nvSpPr>
        <p:spPr>
          <a:xfrm>
            <a:off x="421481" y="1979094"/>
            <a:ext cx="4635261" cy="3716856"/>
          </a:xfrm>
        </p:spPr>
        <p:txBody>
          <a:bodyPr/>
          <a:lstStyle/>
          <a:p>
            <a:pPr marL="0" indent="0">
              <a:buNone/>
            </a:pPr>
            <a:r>
              <a:rPr lang="en-US" sz="2400" dirty="0"/>
              <a:t>According to Gallup polls, </a:t>
            </a:r>
            <a:r>
              <a:rPr lang="en-US" sz="2400" b="1" dirty="0">
                <a:solidFill>
                  <a:srgbClr val="0070C0"/>
                </a:solidFill>
              </a:rPr>
              <a:t>nursing </a:t>
            </a:r>
            <a:r>
              <a:rPr lang="en-US" sz="2400" dirty="0"/>
              <a:t>has ranked as the most honest and ethical profession in the past 20 years – each year.</a:t>
            </a:r>
          </a:p>
          <a:p>
            <a:pPr marL="0" indent="0">
              <a:buNone/>
            </a:pPr>
            <a:endParaRPr lang="en-US" sz="2400" dirty="0"/>
          </a:p>
          <a:p>
            <a:pPr marL="0" indent="0">
              <a:buNone/>
            </a:pPr>
            <a:r>
              <a:rPr lang="en-US" sz="2400" i="1" dirty="0"/>
              <a:t>(The only time nursing was not #1 was after 911 when the public ranked Firemen and Police before nurses.)</a:t>
            </a:r>
          </a:p>
        </p:txBody>
      </p:sp>
      <p:sp>
        <p:nvSpPr>
          <p:cNvPr id="4" name="Text Placeholder 3">
            <a:extLst>
              <a:ext uri="{FF2B5EF4-FFF2-40B4-BE49-F238E27FC236}">
                <a16:creationId xmlns:a16="http://schemas.microsoft.com/office/drawing/2014/main" id="{4B1BFEB5-CB14-41BC-A83A-3DF2773F2566}"/>
              </a:ext>
            </a:extLst>
          </p:cNvPr>
          <p:cNvSpPr>
            <a:spLocks noGrp="1"/>
          </p:cNvSpPr>
          <p:nvPr>
            <p:ph type="body" sz="quarter" idx="12"/>
          </p:nvPr>
        </p:nvSpPr>
        <p:spPr/>
        <p:txBody>
          <a:bodyPr/>
          <a:lstStyle/>
          <a:p>
            <a:r>
              <a:rPr lang="en-US" dirty="0"/>
              <a:t>Nursing Ethics</a:t>
            </a:r>
          </a:p>
        </p:txBody>
      </p:sp>
      <p:pic>
        <p:nvPicPr>
          <p:cNvPr id="5" name="Picture 4">
            <a:extLst>
              <a:ext uri="{FF2B5EF4-FFF2-40B4-BE49-F238E27FC236}">
                <a16:creationId xmlns:a16="http://schemas.microsoft.com/office/drawing/2014/main" id="{B69F2B0E-5ACA-4C0A-B335-08C76B8B677A}"/>
              </a:ext>
            </a:extLst>
          </p:cNvPr>
          <p:cNvPicPr>
            <a:picLocks noChangeAspect="1"/>
          </p:cNvPicPr>
          <p:nvPr/>
        </p:nvPicPr>
        <p:blipFill>
          <a:blip r:embed="rId2"/>
          <a:stretch>
            <a:fillRect/>
          </a:stretch>
        </p:blipFill>
        <p:spPr>
          <a:xfrm>
            <a:off x="5427145" y="2269599"/>
            <a:ext cx="3716855" cy="3716855"/>
          </a:xfrm>
          <a:prstGeom prst="rect">
            <a:avLst/>
          </a:prstGeom>
        </p:spPr>
      </p:pic>
    </p:spTree>
    <p:extLst>
      <p:ext uri="{BB962C8B-B14F-4D97-AF65-F5344CB8AC3E}">
        <p14:creationId xmlns:p14="http://schemas.microsoft.com/office/powerpoint/2010/main" val="1830259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E53F2-CF61-43FB-9486-4B703EC68DD8}"/>
              </a:ext>
            </a:extLst>
          </p:cNvPr>
          <p:cNvSpPr>
            <a:spLocks noGrp="1"/>
          </p:cNvSpPr>
          <p:nvPr>
            <p:ph type="body" sz="quarter" idx="19"/>
          </p:nvPr>
        </p:nvSpPr>
        <p:spPr>
          <a:xfrm>
            <a:off x="876925" y="293573"/>
            <a:ext cx="7518797" cy="674688"/>
          </a:xfrm>
        </p:spPr>
        <p:txBody>
          <a:bodyPr/>
          <a:lstStyle/>
          <a:p>
            <a:pPr algn="ctr"/>
            <a:r>
              <a:rPr lang="en-US" dirty="0"/>
              <a:t>4 Main Principles of </a:t>
            </a:r>
          </a:p>
          <a:p>
            <a:pPr algn="ctr"/>
            <a:r>
              <a:rPr lang="en-US" dirty="0"/>
              <a:t>Ethical Nursing Practice</a:t>
            </a:r>
          </a:p>
        </p:txBody>
      </p:sp>
      <p:sp>
        <p:nvSpPr>
          <p:cNvPr id="3" name="Text Placeholder 2">
            <a:extLst>
              <a:ext uri="{FF2B5EF4-FFF2-40B4-BE49-F238E27FC236}">
                <a16:creationId xmlns:a16="http://schemas.microsoft.com/office/drawing/2014/main" id="{057D87E8-2ACA-4E6F-9F0C-4410FCB64EA7}"/>
              </a:ext>
            </a:extLst>
          </p:cNvPr>
          <p:cNvSpPr>
            <a:spLocks noGrp="1"/>
          </p:cNvSpPr>
          <p:nvPr>
            <p:ph type="body" sz="quarter" idx="10"/>
          </p:nvPr>
        </p:nvSpPr>
        <p:spPr>
          <a:xfrm>
            <a:off x="1096338" y="2380825"/>
            <a:ext cx="1537925" cy="899445"/>
          </a:xfrm>
        </p:spPr>
        <p:txBody>
          <a:bodyPr>
            <a:normAutofit/>
          </a:bodyPr>
          <a:lstStyle/>
          <a:p>
            <a:r>
              <a:rPr lang="en-US" sz="1800" dirty="0" err="1"/>
              <a:t>Beneficience</a:t>
            </a:r>
            <a:r>
              <a:rPr lang="en-US" sz="1800" dirty="0"/>
              <a:t>	</a:t>
            </a:r>
          </a:p>
        </p:txBody>
      </p:sp>
      <p:sp>
        <p:nvSpPr>
          <p:cNvPr id="4" name="Text Placeholder 3">
            <a:extLst>
              <a:ext uri="{FF2B5EF4-FFF2-40B4-BE49-F238E27FC236}">
                <a16:creationId xmlns:a16="http://schemas.microsoft.com/office/drawing/2014/main" id="{7CE41264-EDDC-421E-A3EC-38AE3EB563BD}"/>
              </a:ext>
            </a:extLst>
          </p:cNvPr>
          <p:cNvSpPr>
            <a:spLocks noGrp="1"/>
          </p:cNvSpPr>
          <p:nvPr>
            <p:ph type="body" sz="quarter" idx="11"/>
          </p:nvPr>
        </p:nvSpPr>
        <p:spPr>
          <a:xfrm>
            <a:off x="2823853" y="2361775"/>
            <a:ext cx="1812471" cy="899445"/>
          </a:xfrm>
        </p:spPr>
        <p:txBody>
          <a:bodyPr/>
          <a:lstStyle/>
          <a:p>
            <a:r>
              <a:rPr lang="en-US" sz="1700" dirty="0" err="1"/>
              <a:t>Nonmaleficience</a:t>
            </a:r>
            <a:r>
              <a:rPr lang="en-US" dirty="0"/>
              <a:t>	</a:t>
            </a:r>
          </a:p>
        </p:txBody>
      </p:sp>
      <p:sp>
        <p:nvSpPr>
          <p:cNvPr id="5" name="Text Placeholder 4">
            <a:extLst>
              <a:ext uri="{FF2B5EF4-FFF2-40B4-BE49-F238E27FC236}">
                <a16:creationId xmlns:a16="http://schemas.microsoft.com/office/drawing/2014/main" id="{C5E25FFF-65DF-4B49-8E1C-BB47F01CD618}"/>
              </a:ext>
            </a:extLst>
          </p:cNvPr>
          <p:cNvSpPr>
            <a:spLocks noGrp="1"/>
          </p:cNvSpPr>
          <p:nvPr>
            <p:ph type="body" sz="quarter" idx="12"/>
          </p:nvPr>
        </p:nvSpPr>
        <p:spPr>
          <a:xfrm>
            <a:off x="4725801" y="2482953"/>
            <a:ext cx="1537925" cy="797317"/>
          </a:xfrm>
        </p:spPr>
        <p:txBody>
          <a:bodyPr/>
          <a:lstStyle/>
          <a:p>
            <a:r>
              <a:rPr lang="en-US" sz="1800" dirty="0"/>
              <a:t>Autonomy</a:t>
            </a:r>
            <a:r>
              <a:rPr lang="en-US" dirty="0"/>
              <a:t>		</a:t>
            </a:r>
          </a:p>
        </p:txBody>
      </p:sp>
      <p:sp>
        <p:nvSpPr>
          <p:cNvPr id="6" name="Text Placeholder 5">
            <a:extLst>
              <a:ext uri="{FF2B5EF4-FFF2-40B4-BE49-F238E27FC236}">
                <a16:creationId xmlns:a16="http://schemas.microsoft.com/office/drawing/2014/main" id="{50D2DD6F-9D9C-49A1-845E-E53A65E5D1E1}"/>
              </a:ext>
            </a:extLst>
          </p:cNvPr>
          <p:cNvSpPr>
            <a:spLocks noGrp="1"/>
          </p:cNvSpPr>
          <p:nvPr>
            <p:ph type="body" sz="quarter" idx="13"/>
          </p:nvPr>
        </p:nvSpPr>
        <p:spPr>
          <a:xfrm>
            <a:off x="6553430" y="2241022"/>
            <a:ext cx="1537925" cy="899445"/>
          </a:xfrm>
        </p:spPr>
        <p:txBody>
          <a:bodyPr>
            <a:normAutofit/>
          </a:bodyPr>
          <a:lstStyle/>
          <a:p>
            <a:r>
              <a:rPr lang="en-US" sz="1800" dirty="0"/>
              <a:t>Justice</a:t>
            </a:r>
          </a:p>
        </p:txBody>
      </p:sp>
      <p:sp>
        <p:nvSpPr>
          <p:cNvPr id="7" name="Text Placeholder 6">
            <a:extLst>
              <a:ext uri="{FF2B5EF4-FFF2-40B4-BE49-F238E27FC236}">
                <a16:creationId xmlns:a16="http://schemas.microsoft.com/office/drawing/2014/main" id="{20268FD0-2C4F-4F75-A7D4-A7AF7AEB23DB}"/>
              </a:ext>
            </a:extLst>
          </p:cNvPr>
          <p:cNvSpPr>
            <a:spLocks noGrp="1"/>
          </p:cNvSpPr>
          <p:nvPr>
            <p:ph type="body" sz="quarter" idx="14"/>
          </p:nvPr>
        </p:nvSpPr>
        <p:spPr>
          <a:xfrm>
            <a:off x="723900" y="3596780"/>
            <a:ext cx="2171700" cy="2194420"/>
          </a:xfrm>
        </p:spPr>
        <p:txBody>
          <a:bodyPr>
            <a:normAutofit/>
          </a:bodyPr>
          <a:lstStyle/>
          <a:p>
            <a:pPr marL="68580" indent="0" algn="ctr">
              <a:lnSpc>
                <a:spcPct val="100000"/>
              </a:lnSpc>
              <a:buNone/>
            </a:pPr>
            <a:r>
              <a:rPr lang="en-US" sz="2000" b="1" dirty="0"/>
              <a:t>Actions guided by compassion.</a:t>
            </a:r>
          </a:p>
        </p:txBody>
      </p:sp>
      <p:sp>
        <p:nvSpPr>
          <p:cNvPr id="8" name="Text Placeholder 7">
            <a:extLst>
              <a:ext uri="{FF2B5EF4-FFF2-40B4-BE49-F238E27FC236}">
                <a16:creationId xmlns:a16="http://schemas.microsoft.com/office/drawing/2014/main" id="{9ED969FB-9A10-4EC7-A7AB-D52D549E3F32}"/>
              </a:ext>
            </a:extLst>
          </p:cNvPr>
          <p:cNvSpPr>
            <a:spLocks noGrp="1"/>
          </p:cNvSpPr>
          <p:nvPr>
            <p:ph type="body" sz="quarter" idx="20"/>
          </p:nvPr>
        </p:nvSpPr>
        <p:spPr>
          <a:xfrm>
            <a:off x="2823853" y="3596780"/>
            <a:ext cx="1716881" cy="1788596"/>
          </a:xfrm>
        </p:spPr>
        <p:txBody>
          <a:bodyPr>
            <a:normAutofit/>
          </a:bodyPr>
          <a:lstStyle/>
          <a:p>
            <a:pPr marL="68580" indent="0" algn="ctr">
              <a:lnSpc>
                <a:spcPct val="100000"/>
              </a:lnSpc>
              <a:buNone/>
            </a:pPr>
            <a:r>
              <a:rPr lang="en-US" sz="2000" b="1" dirty="0"/>
              <a:t>Do </a:t>
            </a:r>
          </a:p>
          <a:p>
            <a:pPr marL="68580" indent="0" algn="ctr">
              <a:lnSpc>
                <a:spcPct val="100000"/>
              </a:lnSpc>
              <a:buNone/>
            </a:pPr>
            <a:r>
              <a:rPr lang="en-US" sz="2000" b="1" dirty="0"/>
              <a:t>no</a:t>
            </a:r>
          </a:p>
          <a:p>
            <a:pPr marL="68580" indent="0" algn="ctr">
              <a:lnSpc>
                <a:spcPct val="100000"/>
              </a:lnSpc>
              <a:buNone/>
            </a:pPr>
            <a:r>
              <a:rPr lang="en-US" sz="2000" b="1" dirty="0"/>
              <a:t> harm.</a:t>
            </a:r>
          </a:p>
        </p:txBody>
      </p:sp>
      <p:sp>
        <p:nvSpPr>
          <p:cNvPr id="9" name="Text Placeholder 8">
            <a:extLst>
              <a:ext uri="{FF2B5EF4-FFF2-40B4-BE49-F238E27FC236}">
                <a16:creationId xmlns:a16="http://schemas.microsoft.com/office/drawing/2014/main" id="{A3A50F59-FB0A-4243-94A6-5A52AE4AEF69}"/>
              </a:ext>
            </a:extLst>
          </p:cNvPr>
          <p:cNvSpPr>
            <a:spLocks noGrp="1"/>
          </p:cNvSpPr>
          <p:nvPr>
            <p:ph type="body" sz="quarter" idx="21"/>
          </p:nvPr>
        </p:nvSpPr>
        <p:spPr>
          <a:xfrm>
            <a:off x="4540734" y="3596779"/>
            <a:ext cx="1908061" cy="2965945"/>
          </a:xfrm>
        </p:spPr>
        <p:txBody>
          <a:bodyPr>
            <a:normAutofit/>
          </a:bodyPr>
          <a:lstStyle/>
          <a:p>
            <a:pPr marL="68580" indent="0">
              <a:lnSpc>
                <a:spcPct val="100000"/>
              </a:lnSpc>
              <a:buNone/>
            </a:pPr>
            <a:r>
              <a:rPr lang="en-US" sz="2000" b="1" dirty="0"/>
              <a:t>Each patient has the right to make his own  decisions based on their beliefs and values.</a:t>
            </a:r>
          </a:p>
        </p:txBody>
      </p:sp>
      <p:sp>
        <p:nvSpPr>
          <p:cNvPr id="10" name="Text Placeholder 9">
            <a:extLst>
              <a:ext uri="{FF2B5EF4-FFF2-40B4-BE49-F238E27FC236}">
                <a16:creationId xmlns:a16="http://schemas.microsoft.com/office/drawing/2014/main" id="{7D567429-196A-4A31-BB19-BF35CAF4756B}"/>
              </a:ext>
            </a:extLst>
          </p:cNvPr>
          <p:cNvSpPr>
            <a:spLocks noGrp="1"/>
          </p:cNvSpPr>
          <p:nvPr>
            <p:ph type="body" sz="quarter" idx="22"/>
          </p:nvPr>
        </p:nvSpPr>
        <p:spPr>
          <a:xfrm>
            <a:off x="6381750" y="3596780"/>
            <a:ext cx="2476500" cy="1788596"/>
          </a:xfrm>
        </p:spPr>
        <p:txBody>
          <a:bodyPr>
            <a:noAutofit/>
          </a:bodyPr>
          <a:lstStyle/>
          <a:p>
            <a:pPr marL="68580" indent="0">
              <a:lnSpc>
                <a:spcPct val="100000"/>
              </a:lnSpc>
              <a:buNone/>
            </a:pPr>
            <a:r>
              <a:rPr lang="en-US" sz="2000" dirty="0"/>
              <a:t>The patient has a right to </a:t>
            </a:r>
            <a:r>
              <a:rPr lang="en-US" sz="2000" b="1" dirty="0"/>
              <a:t>fair and impartial</a:t>
            </a:r>
            <a:r>
              <a:rPr lang="en-US" sz="2000" dirty="0"/>
              <a:t> treatment </a:t>
            </a:r>
          </a:p>
          <a:p>
            <a:pPr marL="68580" indent="0">
              <a:lnSpc>
                <a:spcPct val="100000"/>
              </a:lnSpc>
              <a:buNone/>
            </a:pPr>
            <a:r>
              <a:rPr lang="en-US" sz="2000" dirty="0"/>
              <a:t>no matter the patient’s financial or insurance status, gender identity, age, or ethnicity.</a:t>
            </a:r>
          </a:p>
        </p:txBody>
      </p:sp>
    </p:spTree>
    <p:extLst>
      <p:ext uri="{BB962C8B-B14F-4D97-AF65-F5344CB8AC3E}">
        <p14:creationId xmlns:p14="http://schemas.microsoft.com/office/powerpoint/2010/main" val="259064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0579ab9f3_0_371"/>
          <p:cNvSpPr txBox="1">
            <a:spLocks noGrp="1"/>
          </p:cNvSpPr>
          <p:nvPr>
            <p:ph type="title"/>
          </p:nvPr>
        </p:nvSpPr>
        <p:spPr>
          <a:xfrm>
            <a:off x="374525" y="427155"/>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22222"/>
              </a:lnSpc>
              <a:spcBef>
                <a:spcPts val="0"/>
              </a:spcBef>
              <a:spcAft>
                <a:spcPts val="0"/>
              </a:spcAft>
              <a:buClr>
                <a:srgbClr val="69BE28"/>
              </a:buClr>
              <a:buSzPts val="2400"/>
              <a:buFont typeface="Arial"/>
              <a:buNone/>
            </a:pPr>
            <a:r>
              <a:rPr lang="en-US" b="1" dirty="0">
                <a:solidFill>
                  <a:srgbClr val="00863D"/>
                </a:solidFill>
              </a:rPr>
              <a:t>Knowledge Check</a:t>
            </a:r>
            <a:endParaRPr sz="3300" b="1" dirty="0">
              <a:solidFill>
                <a:srgbClr val="00863D"/>
              </a:solidFill>
            </a:endParaRPr>
          </a:p>
          <a:p>
            <a:pPr marL="0" lvl="0" indent="0" algn="l" rtl="0">
              <a:lnSpc>
                <a:spcPct val="100000"/>
              </a:lnSpc>
              <a:spcBef>
                <a:spcPts val="0"/>
              </a:spcBef>
              <a:spcAft>
                <a:spcPts val="0"/>
              </a:spcAft>
              <a:buSzPts val="1800"/>
              <a:buNone/>
            </a:pPr>
            <a:endParaRPr dirty="0"/>
          </a:p>
        </p:txBody>
      </p:sp>
      <p:sp>
        <p:nvSpPr>
          <p:cNvPr id="227" name="Google Shape;227;g100579ab9f3_0_371"/>
          <p:cNvSpPr txBox="1">
            <a:spLocks noGrp="1"/>
          </p:cNvSpPr>
          <p:nvPr>
            <p:ph type="body" idx="1"/>
          </p:nvPr>
        </p:nvSpPr>
        <p:spPr>
          <a:xfrm>
            <a:off x="311699" y="1190655"/>
            <a:ext cx="4472174" cy="4901178"/>
          </a:xfrm>
          <a:prstGeom prst="rect">
            <a:avLst/>
          </a:prstGeom>
          <a:noFill/>
          <a:ln>
            <a:noFill/>
          </a:ln>
        </p:spPr>
        <p:txBody>
          <a:bodyPr spcFirstLastPara="1" wrap="square" lIns="91425" tIns="45700" rIns="91425" bIns="45700" anchor="t" anchorCtr="0">
            <a:noAutofit/>
          </a:bodyPr>
          <a:lstStyle/>
          <a:p>
            <a:pPr marL="88900" lvl="0" indent="0" algn="l" rtl="0">
              <a:lnSpc>
                <a:spcPct val="112000"/>
              </a:lnSpc>
              <a:spcBef>
                <a:spcPts val="1200"/>
              </a:spcBef>
              <a:spcAft>
                <a:spcPts val="0"/>
              </a:spcAft>
              <a:buSzPts val="2200"/>
              <a:buNone/>
            </a:pPr>
            <a:r>
              <a:rPr lang="en-US" sz="2000" b="1" dirty="0">
                <a:solidFill>
                  <a:srgbClr val="00863D"/>
                </a:solidFill>
              </a:rPr>
              <a:t>Over coffee you hear a group of co-workers saying that the patient in room 708 is homeless and an alcoholic who keeps getting readmitted for his uncontrolled diabetes; and he does not deserve good quality care because of his past behaviors.</a:t>
            </a:r>
          </a:p>
          <a:p>
            <a:pPr marL="88900" lvl="0" indent="0" algn="l" rtl="0">
              <a:lnSpc>
                <a:spcPct val="112000"/>
              </a:lnSpc>
              <a:spcBef>
                <a:spcPts val="1200"/>
              </a:spcBef>
              <a:spcAft>
                <a:spcPts val="0"/>
              </a:spcAft>
              <a:buSzPts val="2200"/>
              <a:buNone/>
            </a:pPr>
            <a:endParaRPr lang="en-US" sz="1800" b="1" dirty="0">
              <a:solidFill>
                <a:srgbClr val="00863D"/>
              </a:solidFill>
            </a:endParaRPr>
          </a:p>
          <a:p>
            <a:pPr marL="88900" lvl="0" indent="0" algn="l" rtl="0">
              <a:lnSpc>
                <a:spcPct val="112000"/>
              </a:lnSpc>
              <a:spcBef>
                <a:spcPts val="1200"/>
              </a:spcBef>
              <a:spcAft>
                <a:spcPts val="0"/>
              </a:spcAft>
              <a:buSzPts val="2200"/>
              <a:buNone/>
            </a:pPr>
            <a:r>
              <a:rPr lang="en-US" sz="2400" b="1" i="1" dirty="0">
                <a:solidFill>
                  <a:srgbClr val="A40000"/>
                </a:solidFill>
              </a:rPr>
              <a:t>This is an example of a violation of which core ethical principle?</a:t>
            </a:r>
            <a:endParaRPr sz="2400" b="1" i="1" dirty="0">
              <a:solidFill>
                <a:srgbClr val="A40000"/>
              </a:solidFill>
            </a:endParaRPr>
          </a:p>
        </p:txBody>
      </p:sp>
      <p:sp>
        <p:nvSpPr>
          <p:cNvPr id="228" name="Google Shape;228;g100579ab9f3_0_37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32</a:t>
            </a:fld>
            <a:endParaRPr>
              <a:solidFill>
                <a:schemeClr val="dk2"/>
              </a:solidFill>
            </a:endParaRPr>
          </a:p>
        </p:txBody>
      </p:sp>
    </p:spTree>
    <p:extLst>
      <p:ext uri="{BB962C8B-B14F-4D97-AF65-F5344CB8AC3E}">
        <p14:creationId xmlns:p14="http://schemas.microsoft.com/office/powerpoint/2010/main" val="4114142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0579ab9f3_0_371"/>
          <p:cNvSpPr txBox="1">
            <a:spLocks noGrp="1"/>
          </p:cNvSpPr>
          <p:nvPr>
            <p:ph type="title"/>
          </p:nvPr>
        </p:nvSpPr>
        <p:spPr>
          <a:xfrm>
            <a:off x="374525" y="427155"/>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22222"/>
              </a:lnSpc>
              <a:spcBef>
                <a:spcPts val="0"/>
              </a:spcBef>
              <a:spcAft>
                <a:spcPts val="0"/>
              </a:spcAft>
              <a:buClr>
                <a:srgbClr val="69BE28"/>
              </a:buClr>
              <a:buSzPts val="2400"/>
              <a:buFont typeface="Arial"/>
              <a:buNone/>
            </a:pPr>
            <a:r>
              <a:rPr lang="en-US" b="1" dirty="0">
                <a:solidFill>
                  <a:srgbClr val="00863D"/>
                </a:solidFill>
              </a:rPr>
              <a:t>Knowledge Check</a:t>
            </a:r>
            <a:endParaRPr sz="3300" b="1" dirty="0">
              <a:solidFill>
                <a:srgbClr val="00863D"/>
              </a:solidFill>
            </a:endParaRPr>
          </a:p>
          <a:p>
            <a:pPr marL="0" lvl="0" indent="0" algn="l" rtl="0">
              <a:lnSpc>
                <a:spcPct val="100000"/>
              </a:lnSpc>
              <a:spcBef>
                <a:spcPts val="0"/>
              </a:spcBef>
              <a:spcAft>
                <a:spcPts val="0"/>
              </a:spcAft>
              <a:buSzPts val="1800"/>
              <a:buNone/>
            </a:pPr>
            <a:endParaRPr dirty="0"/>
          </a:p>
        </p:txBody>
      </p:sp>
      <p:sp>
        <p:nvSpPr>
          <p:cNvPr id="227" name="Google Shape;227;g100579ab9f3_0_371"/>
          <p:cNvSpPr txBox="1">
            <a:spLocks noGrp="1"/>
          </p:cNvSpPr>
          <p:nvPr>
            <p:ph type="body" idx="1"/>
          </p:nvPr>
        </p:nvSpPr>
        <p:spPr>
          <a:xfrm>
            <a:off x="311699" y="1190655"/>
            <a:ext cx="4472174" cy="4901178"/>
          </a:xfrm>
          <a:prstGeom prst="rect">
            <a:avLst/>
          </a:prstGeom>
          <a:noFill/>
          <a:ln>
            <a:noFill/>
          </a:ln>
        </p:spPr>
        <p:txBody>
          <a:bodyPr spcFirstLastPara="1" wrap="square" lIns="91425" tIns="45700" rIns="91425" bIns="45700" anchor="t" anchorCtr="0">
            <a:noAutofit/>
          </a:bodyPr>
          <a:lstStyle/>
          <a:p>
            <a:pPr marL="88900" lvl="0" indent="0" algn="l" rtl="0">
              <a:lnSpc>
                <a:spcPct val="112000"/>
              </a:lnSpc>
              <a:spcBef>
                <a:spcPts val="1200"/>
              </a:spcBef>
              <a:spcAft>
                <a:spcPts val="0"/>
              </a:spcAft>
              <a:buSzPts val="2200"/>
              <a:buNone/>
            </a:pPr>
            <a:r>
              <a:rPr lang="en-US" sz="2000" b="1" dirty="0">
                <a:solidFill>
                  <a:srgbClr val="00863D"/>
                </a:solidFill>
              </a:rPr>
              <a:t>Over coffee you hear a group of co-workers saying that the patient in room 708 is homeless and an alcoholic who keeps getting readmitted for his uncontrolled diabetes; and he does not deserve good quality care because of his past behaviors.</a:t>
            </a:r>
          </a:p>
          <a:p>
            <a:pPr marL="88900" lvl="0" indent="0" algn="l" rtl="0">
              <a:lnSpc>
                <a:spcPct val="112000"/>
              </a:lnSpc>
              <a:spcBef>
                <a:spcPts val="1200"/>
              </a:spcBef>
              <a:spcAft>
                <a:spcPts val="0"/>
              </a:spcAft>
              <a:buSzPts val="2200"/>
              <a:buNone/>
            </a:pPr>
            <a:endParaRPr lang="en-US" sz="1800" b="1" dirty="0">
              <a:solidFill>
                <a:srgbClr val="00863D"/>
              </a:solidFill>
            </a:endParaRPr>
          </a:p>
          <a:p>
            <a:pPr marL="88900" lvl="0" indent="0" algn="l" rtl="0">
              <a:lnSpc>
                <a:spcPct val="112000"/>
              </a:lnSpc>
              <a:spcBef>
                <a:spcPts val="1200"/>
              </a:spcBef>
              <a:spcAft>
                <a:spcPts val="0"/>
              </a:spcAft>
              <a:buSzPts val="2200"/>
              <a:buNone/>
            </a:pPr>
            <a:r>
              <a:rPr lang="en-US" sz="2400" b="1" i="1" dirty="0">
                <a:solidFill>
                  <a:srgbClr val="A40000"/>
                </a:solidFill>
              </a:rPr>
              <a:t>This is an example of a violation of which core ethical principle?</a:t>
            </a:r>
            <a:endParaRPr sz="2400" b="1" i="1" dirty="0">
              <a:solidFill>
                <a:srgbClr val="A40000"/>
              </a:solidFill>
            </a:endParaRPr>
          </a:p>
        </p:txBody>
      </p:sp>
      <p:sp>
        <p:nvSpPr>
          <p:cNvPr id="228" name="Google Shape;228;g100579ab9f3_0_37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33</a:t>
            </a:fld>
            <a:endParaRPr>
              <a:solidFill>
                <a:schemeClr val="dk2"/>
              </a:solidFill>
            </a:endParaRPr>
          </a:p>
        </p:txBody>
      </p:sp>
      <p:sp>
        <p:nvSpPr>
          <p:cNvPr id="229" name="Google Shape;229;g100579ab9f3_0_371"/>
          <p:cNvSpPr txBox="1">
            <a:spLocks noGrp="1"/>
          </p:cNvSpPr>
          <p:nvPr>
            <p:ph type="body" idx="2"/>
          </p:nvPr>
        </p:nvSpPr>
        <p:spPr>
          <a:xfrm>
            <a:off x="4895225" y="1561171"/>
            <a:ext cx="3999900" cy="4587437"/>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US" sz="6000" dirty="0">
                <a:solidFill>
                  <a:srgbClr val="00863D"/>
                </a:solidFill>
              </a:rPr>
              <a:t>Justice!</a:t>
            </a:r>
          </a:p>
          <a:p>
            <a:pPr marL="0" lvl="0" indent="0" algn="ctr" rtl="0">
              <a:spcBef>
                <a:spcPts val="0"/>
              </a:spcBef>
              <a:spcAft>
                <a:spcPts val="1200"/>
              </a:spcAft>
              <a:buNone/>
            </a:pPr>
            <a:endParaRPr lang="en-US" sz="6000" dirty="0">
              <a:solidFill>
                <a:srgbClr val="00863D"/>
              </a:solidFill>
            </a:endParaRPr>
          </a:p>
          <a:p>
            <a:pPr marL="0" lvl="0" indent="0" algn="ctr" rtl="0">
              <a:spcBef>
                <a:spcPts val="0"/>
              </a:spcBef>
              <a:spcAft>
                <a:spcPts val="1200"/>
              </a:spcAft>
              <a:buNone/>
            </a:pPr>
            <a:r>
              <a:rPr lang="en-US" sz="3300" dirty="0">
                <a:solidFill>
                  <a:srgbClr val="00863D"/>
                </a:solidFill>
              </a:rPr>
              <a:t>RN must treat all patients fairly and equally.</a:t>
            </a:r>
            <a:endParaRPr sz="3300" dirty="0">
              <a:solidFill>
                <a:srgbClr val="00863D"/>
              </a:solidFill>
            </a:endParaRPr>
          </a:p>
        </p:txBody>
      </p:sp>
    </p:spTree>
    <p:extLst>
      <p:ext uri="{BB962C8B-B14F-4D97-AF65-F5344CB8AC3E}">
        <p14:creationId xmlns:p14="http://schemas.microsoft.com/office/powerpoint/2010/main" val="110604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05"/>
        <p:cNvGrpSpPr/>
        <p:nvPr/>
      </p:nvGrpSpPr>
      <p:grpSpPr>
        <a:xfrm>
          <a:off x="0" y="0"/>
          <a:ext cx="0" cy="0"/>
          <a:chOff x="0" y="0"/>
          <a:chExt cx="0" cy="0"/>
        </a:xfrm>
      </p:grpSpPr>
      <p:sp>
        <p:nvSpPr>
          <p:cNvPr id="306" name="Google Shape;306;g100579ab9f3_0_44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34</a:t>
            </a:fld>
            <a:endParaRPr>
              <a:solidFill>
                <a:schemeClr val="dk2"/>
              </a:solidFill>
            </a:endParaRPr>
          </a:p>
        </p:txBody>
      </p:sp>
      <p:sp>
        <p:nvSpPr>
          <p:cNvPr id="307" name="Google Shape;307;g100579ab9f3_0_445"/>
          <p:cNvSpPr txBox="1"/>
          <p:nvPr/>
        </p:nvSpPr>
        <p:spPr>
          <a:xfrm>
            <a:off x="1539125" y="2293025"/>
            <a:ext cx="6491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dirty="0">
                <a:solidFill>
                  <a:srgbClr val="0084C1"/>
                </a:solidFill>
              </a:rPr>
              <a:t>Nursing and the LAW</a:t>
            </a:r>
            <a:endParaRPr sz="4800" b="1" dirty="0">
              <a:solidFill>
                <a:srgbClr val="0084C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100000"/>
              <a:buFont typeface="Arial"/>
              <a:buNone/>
            </a:pPr>
            <a:r>
              <a:rPr lang="en-US" sz="3240" b="1" dirty="0">
                <a:solidFill>
                  <a:schemeClr val="tx1">
                    <a:lumMod val="50000"/>
                    <a:lumOff val="50000"/>
                  </a:schemeClr>
                </a:solidFill>
              </a:rPr>
              <a:t>Nurses and the La</a:t>
            </a:r>
            <a:r>
              <a:rPr lang="en-US" sz="3240" dirty="0">
                <a:solidFill>
                  <a:schemeClr val="tx1">
                    <a:lumMod val="50000"/>
                    <a:lumOff val="50000"/>
                  </a:schemeClr>
                </a:solidFill>
              </a:rPr>
              <a:t>w: </a:t>
            </a:r>
            <a:r>
              <a:rPr lang="en-US" sz="2740" b="1" dirty="0">
                <a:solidFill>
                  <a:schemeClr val="accent1"/>
                </a:solidFill>
              </a:rPr>
              <a:t>Legal Terms	</a:t>
            </a:r>
            <a:r>
              <a:rPr lang="en-US" sz="2340" b="1" dirty="0">
                <a:solidFill>
                  <a:srgbClr val="69BE28"/>
                </a:solidFill>
              </a:rPr>
              <a:t>				</a:t>
            </a:r>
            <a:endParaRPr sz="2340" b="1" dirty="0">
              <a:solidFill>
                <a:srgbClr val="69BE28"/>
              </a:solidFill>
            </a:endParaRPr>
          </a:p>
        </p:txBody>
      </p:sp>
      <p:sp>
        <p:nvSpPr>
          <p:cNvPr id="313" name="Google Shape;313;p16"/>
          <p:cNvSpPr txBox="1">
            <a:spLocks noGrp="1"/>
          </p:cNvSpPr>
          <p:nvPr>
            <p:ph type="body" idx="1"/>
          </p:nvPr>
        </p:nvSpPr>
        <p:spPr>
          <a:xfrm>
            <a:off x="311700" y="1536624"/>
            <a:ext cx="3999900" cy="489150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accent1"/>
              </a:buClr>
              <a:buSzPts val="1850"/>
              <a:buNone/>
            </a:pPr>
            <a:r>
              <a:rPr lang="en-US" sz="2250" b="1" dirty="0">
                <a:solidFill>
                  <a:schemeClr val="accent1"/>
                </a:solidFill>
              </a:rPr>
              <a:t>“</a:t>
            </a:r>
            <a:r>
              <a:rPr lang="en-US" sz="2250" b="1" u="sng" dirty="0">
                <a:solidFill>
                  <a:schemeClr val="accent1"/>
                </a:solidFill>
              </a:rPr>
              <a:t>Professional Liability</a:t>
            </a:r>
            <a:r>
              <a:rPr lang="en-US" sz="2250" b="1" dirty="0">
                <a:solidFill>
                  <a:schemeClr val="accent1"/>
                </a:solidFill>
              </a:rPr>
              <a:t>” </a:t>
            </a:r>
            <a:r>
              <a:rPr lang="en-US" sz="2250" i="1" dirty="0"/>
              <a:t> </a:t>
            </a:r>
            <a:endParaRPr sz="2250" i="1" dirty="0"/>
          </a:p>
          <a:p>
            <a:pPr marL="0" lvl="0" indent="0" algn="l" rtl="0">
              <a:lnSpc>
                <a:spcPct val="102000"/>
              </a:lnSpc>
              <a:spcBef>
                <a:spcPts val="0"/>
              </a:spcBef>
              <a:spcAft>
                <a:spcPts val="0"/>
              </a:spcAft>
              <a:buClr>
                <a:schemeClr val="accent1"/>
              </a:buClr>
              <a:buSzPts val="1850"/>
              <a:buNone/>
            </a:pPr>
            <a:r>
              <a:rPr lang="en-US" sz="2250" i="1" dirty="0"/>
              <a:t>the state of being responsible for something</a:t>
            </a:r>
            <a:r>
              <a:rPr lang="en-US" sz="2250" dirty="0"/>
              <a:t>.</a:t>
            </a:r>
            <a:endParaRPr sz="1800" dirty="0"/>
          </a:p>
          <a:p>
            <a:pPr marL="0" lvl="0" indent="0" algn="l" rtl="0">
              <a:lnSpc>
                <a:spcPct val="102000"/>
              </a:lnSpc>
              <a:spcBef>
                <a:spcPts val="1200"/>
              </a:spcBef>
              <a:spcAft>
                <a:spcPts val="0"/>
              </a:spcAft>
              <a:buClr>
                <a:schemeClr val="dk1"/>
              </a:buClr>
              <a:buSzPts val="1850"/>
              <a:buNone/>
            </a:pPr>
            <a:endParaRPr sz="1850" dirty="0"/>
          </a:p>
          <a:p>
            <a:pPr marL="0" lvl="0" indent="0" algn="l" rtl="0">
              <a:lnSpc>
                <a:spcPct val="102000"/>
              </a:lnSpc>
              <a:spcBef>
                <a:spcPts val="1200"/>
              </a:spcBef>
              <a:spcAft>
                <a:spcPts val="0"/>
              </a:spcAft>
              <a:buClr>
                <a:schemeClr val="dk1"/>
              </a:buClr>
              <a:buSzPts val="1850"/>
              <a:buNone/>
            </a:pPr>
            <a:endParaRPr sz="1850" i="1" dirty="0"/>
          </a:p>
          <a:p>
            <a:pPr marL="0" lvl="0" indent="0" algn="l" rtl="0">
              <a:lnSpc>
                <a:spcPct val="102000"/>
              </a:lnSpc>
              <a:spcBef>
                <a:spcPts val="1200"/>
              </a:spcBef>
              <a:spcAft>
                <a:spcPts val="0"/>
              </a:spcAft>
              <a:buClr>
                <a:srgbClr val="C00000"/>
              </a:buClr>
              <a:buSzPts val="1850"/>
              <a:buNone/>
            </a:pPr>
            <a:r>
              <a:rPr lang="en-US" sz="2250" b="1" i="1" dirty="0">
                <a:solidFill>
                  <a:srgbClr val="C00000"/>
                </a:solidFill>
              </a:rPr>
              <a:t>“</a:t>
            </a:r>
            <a:r>
              <a:rPr lang="en-US" sz="2250" b="1" i="1" u="sng" dirty="0">
                <a:solidFill>
                  <a:srgbClr val="C00000"/>
                </a:solidFill>
              </a:rPr>
              <a:t>Standard of Care</a:t>
            </a:r>
            <a:r>
              <a:rPr lang="en-US" sz="2250" b="1" i="1" dirty="0">
                <a:solidFill>
                  <a:srgbClr val="C00000"/>
                </a:solidFill>
              </a:rPr>
              <a:t>”: </a:t>
            </a:r>
            <a:endParaRPr sz="2250" b="1" i="1" dirty="0">
              <a:solidFill>
                <a:srgbClr val="C00000"/>
              </a:solidFill>
            </a:endParaRPr>
          </a:p>
          <a:p>
            <a:pPr marL="0" lvl="0" indent="0" algn="l" rtl="0">
              <a:lnSpc>
                <a:spcPct val="102000"/>
              </a:lnSpc>
              <a:spcBef>
                <a:spcPts val="1200"/>
              </a:spcBef>
              <a:spcAft>
                <a:spcPts val="0"/>
              </a:spcAft>
              <a:buClr>
                <a:srgbClr val="C00000"/>
              </a:buClr>
              <a:buSzPts val="1850"/>
              <a:buNone/>
            </a:pPr>
            <a:r>
              <a:rPr lang="en-US" sz="2250" i="1" dirty="0">
                <a:solidFill>
                  <a:schemeClr val="dk1"/>
                </a:solidFill>
              </a:rPr>
              <a:t>What a reasonably prudent nurse would have done in the same or similar circumstance.</a:t>
            </a:r>
            <a:endParaRPr sz="2250" i="1" dirty="0">
              <a:solidFill>
                <a:schemeClr val="dk1"/>
              </a:solidFill>
            </a:endParaRPr>
          </a:p>
          <a:p>
            <a:pPr marL="0" lvl="0" indent="0" algn="l" rtl="0">
              <a:lnSpc>
                <a:spcPct val="102000"/>
              </a:lnSpc>
              <a:spcBef>
                <a:spcPts val="1200"/>
              </a:spcBef>
              <a:spcAft>
                <a:spcPts val="0"/>
              </a:spcAft>
              <a:buClr>
                <a:srgbClr val="C00000"/>
              </a:buClr>
              <a:buSzPts val="1850"/>
              <a:buNone/>
            </a:pPr>
            <a:endParaRPr sz="2150" b="1" i="1" dirty="0">
              <a:solidFill>
                <a:srgbClr val="C00000"/>
              </a:solidFill>
            </a:endParaRPr>
          </a:p>
          <a:p>
            <a:pPr marL="0" lvl="0" indent="0" algn="l" rtl="0">
              <a:lnSpc>
                <a:spcPct val="102000"/>
              </a:lnSpc>
              <a:spcBef>
                <a:spcPts val="1200"/>
              </a:spcBef>
              <a:spcAft>
                <a:spcPts val="0"/>
              </a:spcAft>
              <a:buClr>
                <a:srgbClr val="C00000"/>
              </a:buClr>
              <a:buSzPts val="1850"/>
              <a:buNone/>
            </a:pPr>
            <a:endParaRPr sz="2150" b="1" i="1" dirty="0">
              <a:solidFill>
                <a:srgbClr val="C00000"/>
              </a:solidFill>
            </a:endParaRPr>
          </a:p>
        </p:txBody>
      </p:sp>
      <p:sp>
        <p:nvSpPr>
          <p:cNvPr id="314" name="Google Shape;314;p16"/>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35</a:t>
            </a:fld>
            <a:endParaRPr>
              <a:solidFill>
                <a:schemeClr val="dk2"/>
              </a:solidFill>
            </a:endParaRPr>
          </a:p>
        </p:txBody>
      </p:sp>
      <p:pic>
        <p:nvPicPr>
          <p:cNvPr id="315" name="Google Shape;315;p16"/>
          <p:cNvPicPr preferRelativeResize="0"/>
          <p:nvPr/>
        </p:nvPicPr>
        <p:blipFill rotWithShape="1">
          <a:blip r:embed="rId3">
            <a:alphaModFix/>
          </a:blip>
          <a:srcRect/>
          <a:stretch/>
        </p:blipFill>
        <p:spPr>
          <a:xfrm>
            <a:off x="5506950" y="3517125"/>
            <a:ext cx="3557300" cy="256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Effect transition="in" filter="box(in)">
                                      <p:cBhvr>
                                        <p:cTn id="7" dur="500"/>
                                        <p:tgtEl>
                                          <p:spTgt spid="31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13">
                                            <p:txEl>
                                              <p:pRg st="1" end="1"/>
                                            </p:txEl>
                                          </p:spTgt>
                                        </p:tgtEl>
                                        <p:attrNameLst>
                                          <p:attrName>style.visibility</p:attrName>
                                        </p:attrNameLst>
                                      </p:cBhvr>
                                      <p:to>
                                        <p:strVal val="visible"/>
                                      </p:to>
                                    </p:set>
                                    <p:animEffect transition="in" filter="box(in)">
                                      <p:cBhvr>
                                        <p:cTn id="10" dur="500"/>
                                        <p:tgtEl>
                                          <p:spTgt spid="3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13">
                                            <p:txEl>
                                              <p:pRg st="4" end="4"/>
                                            </p:txEl>
                                          </p:spTgt>
                                        </p:tgtEl>
                                        <p:attrNameLst>
                                          <p:attrName>style.visibility</p:attrName>
                                        </p:attrNameLst>
                                      </p:cBhvr>
                                      <p:to>
                                        <p:strVal val="visible"/>
                                      </p:to>
                                    </p:set>
                                    <p:animEffect transition="in" filter="box(in)">
                                      <p:cBhvr>
                                        <p:cTn id="15" dur="500"/>
                                        <p:tgtEl>
                                          <p:spTgt spid="313">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13">
                                            <p:txEl>
                                              <p:pRg st="5" end="5"/>
                                            </p:txEl>
                                          </p:spTgt>
                                        </p:tgtEl>
                                        <p:attrNameLst>
                                          <p:attrName>style.visibility</p:attrName>
                                        </p:attrNameLst>
                                      </p:cBhvr>
                                      <p:to>
                                        <p:strVal val="visible"/>
                                      </p:to>
                                    </p:set>
                                    <p:animEffect transition="in" filter="box(in)">
                                      <p:cBhvr>
                                        <p:cTn id="18" dur="500"/>
                                        <p:tgtEl>
                                          <p:spTgt spid="3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69BE28"/>
              </a:buClr>
              <a:buSzPts val="2600"/>
              <a:buFont typeface="Arial"/>
              <a:buNone/>
            </a:pPr>
            <a:r>
              <a:rPr lang="en-US" sz="3200" b="1" i="1" dirty="0">
                <a:solidFill>
                  <a:schemeClr val="accent1"/>
                </a:solidFill>
              </a:rPr>
              <a:t>Professional Negligence </a:t>
            </a:r>
            <a:r>
              <a:rPr lang="en-US" sz="3200" b="1" dirty="0">
                <a:solidFill>
                  <a:schemeClr val="accent1"/>
                </a:solidFill>
              </a:rPr>
              <a:t>	</a:t>
            </a:r>
            <a:endParaRPr sz="3200" b="1" dirty="0">
              <a:solidFill>
                <a:schemeClr val="accent1"/>
              </a:solidFill>
            </a:endParaRPr>
          </a:p>
        </p:txBody>
      </p:sp>
      <p:sp>
        <p:nvSpPr>
          <p:cNvPr id="329" name="Google Shape;329;p17"/>
          <p:cNvSpPr txBox="1">
            <a:spLocks noGrp="1"/>
          </p:cNvSpPr>
          <p:nvPr>
            <p:ph type="body" idx="1"/>
          </p:nvPr>
        </p:nvSpPr>
        <p:spPr>
          <a:xfrm>
            <a:off x="468350" y="1536624"/>
            <a:ext cx="8363949" cy="50958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69BE28"/>
              </a:buClr>
              <a:buSzPts val="2000"/>
              <a:buNone/>
            </a:pPr>
            <a:r>
              <a:rPr lang="en-US" sz="2000" b="1" i="1" dirty="0">
                <a:solidFill>
                  <a:schemeClr val="accent1"/>
                </a:solidFill>
              </a:rPr>
              <a:t>Professional Negligence </a:t>
            </a:r>
            <a:r>
              <a:rPr lang="en-US" sz="2000" i="1" dirty="0"/>
              <a:t>is a breach of duty of care between professionals and their clients.</a:t>
            </a:r>
            <a:endParaRPr sz="2000" b="1" i="1" dirty="0">
              <a:solidFill>
                <a:srgbClr val="C00000"/>
              </a:solidFill>
            </a:endParaRPr>
          </a:p>
          <a:p>
            <a:pPr marL="457200" lvl="0" indent="-346075" algn="l" rtl="0">
              <a:lnSpc>
                <a:spcPct val="102000"/>
              </a:lnSpc>
              <a:spcBef>
                <a:spcPts val="1200"/>
              </a:spcBef>
              <a:spcAft>
                <a:spcPts val="0"/>
              </a:spcAft>
              <a:buSzPts val="1850"/>
              <a:buChar char="●"/>
            </a:pPr>
            <a:r>
              <a:rPr lang="en-US" sz="2000" dirty="0"/>
              <a:t>A Nurses’ liability is called </a:t>
            </a:r>
            <a:r>
              <a:rPr lang="en-US" sz="2000" b="1" dirty="0">
                <a:solidFill>
                  <a:schemeClr val="accent1"/>
                </a:solidFill>
              </a:rPr>
              <a:t>“Negligence”:   </a:t>
            </a:r>
            <a:r>
              <a:rPr lang="en-US" sz="2000" i="1" dirty="0"/>
              <a:t>failure to provide standard of care that could be reasonably expected in a specific situation.</a:t>
            </a:r>
            <a:endParaRPr sz="1850" i="1" dirty="0"/>
          </a:p>
          <a:p>
            <a:pPr marL="914400" lvl="1" indent="-346075" algn="l" rtl="0">
              <a:lnSpc>
                <a:spcPct val="100000"/>
              </a:lnSpc>
              <a:spcBef>
                <a:spcPts val="1200"/>
              </a:spcBef>
              <a:spcAft>
                <a:spcPts val="0"/>
              </a:spcAft>
              <a:buSzPts val="1850"/>
              <a:buChar char="○"/>
            </a:pPr>
            <a:r>
              <a:rPr lang="en-US" sz="1850" i="1" dirty="0"/>
              <a:t>The failure to use </a:t>
            </a:r>
            <a:r>
              <a:rPr lang="en-US" sz="1850" i="1" u="sng" dirty="0"/>
              <a:t>reasonable care</a:t>
            </a:r>
            <a:r>
              <a:rPr lang="en-US" sz="1850" i="1" dirty="0"/>
              <a:t>, or</a:t>
            </a:r>
            <a:endParaRPr sz="1850" i="1" dirty="0"/>
          </a:p>
          <a:p>
            <a:pPr marL="914400" lvl="0" indent="0" algn="l" rtl="0">
              <a:lnSpc>
                <a:spcPct val="100000"/>
              </a:lnSpc>
              <a:spcBef>
                <a:spcPts val="1200"/>
              </a:spcBef>
              <a:spcAft>
                <a:spcPts val="0"/>
              </a:spcAft>
              <a:buNone/>
            </a:pPr>
            <a:endParaRPr sz="1850" i="1" dirty="0"/>
          </a:p>
          <a:p>
            <a:pPr marL="914400" lvl="1" indent="-346075" algn="l" rtl="0">
              <a:lnSpc>
                <a:spcPct val="100000"/>
              </a:lnSpc>
              <a:spcBef>
                <a:spcPts val="0"/>
              </a:spcBef>
              <a:spcAft>
                <a:spcPts val="0"/>
              </a:spcAft>
              <a:buSzPts val="1850"/>
              <a:buChar char="○"/>
            </a:pPr>
            <a:r>
              <a:rPr lang="en-US" sz="1850" i="1" u="sng" dirty="0"/>
              <a:t>Careless act or omission </a:t>
            </a:r>
            <a:r>
              <a:rPr lang="en-US" sz="1850" i="1" dirty="0"/>
              <a:t>by an individual that results in harm to the person to whom the caregiver has a duty.</a:t>
            </a:r>
          </a:p>
          <a:p>
            <a:pPr marL="568325" lvl="1" indent="0" algn="l" rtl="0">
              <a:lnSpc>
                <a:spcPct val="102000"/>
              </a:lnSpc>
              <a:spcBef>
                <a:spcPts val="0"/>
              </a:spcBef>
              <a:spcAft>
                <a:spcPts val="0"/>
              </a:spcAft>
              <a:buSzPts val="1850"/>
              <a:buNone/>
            </a:pPr>
            <a:endParaRPr sz="1850" i="1" dirty="0"/>
          </a:p>
          <a:p>
            <a:pPr marL="457200" lvl="0" indent="-346075" algn="l" rtl="0">
              <a:lnSpc>
                <a:spcPct val="102000"/>
              </a:lnSpc>
              <a:spcBef>
                <a:spcPts val="1200"/>
              </a:spcBef>
              <a:spcAft>
                <a:spcPts val="0"/>
              </a:spcAft>
              <a:buSzPts val="1850"/>
              <a:buChar char="●"/>
            </a:pPr>
            <a:r>
              <a:rPr lang="en-US" sz="2000" b="1" i="1" dirty="0"/>
              <a:t>Negligent conduct </a:t>
            </a:r>
            <a:r>
              <a:rPr lang="en-US" sz="2000" i="1" dirty="0"/>
              <a:t>can occur by acts of </a:t>
            </a:r>
            <a:r>
              <a:rPr lang="en-US" sz="2000" b="1" i="1" u="sng" dirty="0">
                <a:solidFill>
                  <a:schemeClr val="accent1"/>
                </a:solidFill>
              </a:rPr>
              <a:t>commission</a:t>
            </a:r>
            <a:r>
              <a:rPr lang="en-US" sz="2000" i="1" dirty="0">
                <a:solidFill>
                  <a:schemeClr val="accent1"/>
                </a:solidFill>
              </a:rPr>
              <a:t>  (an action)</a:t>
            </a:r>
            <a:r>
              <a:rPr lang="en-US" sz="2000" i="1" dirty="0"/>
              <a:t> or </a:t>
            </a:r>
            <a:r>
              <a:rPr lang="en-US" sz="2000" b="1" i="1" u="sng" dirty="0">
                <a:solidFill>
                  <a:schemeClr val="accent1"/>
                </a:solidFill>
              </a:rPr>
              <a:t>omission</a:t>
            </a:r>
            <a:r>
              <a:rPr lang="en-US" sz="2000" i="1" dirty="0">
                <a:solidFill>
                  <a:schemeClr val="bg2"/>
                </a:solidFill>
              </a:rPr>
              <a:t>  </a:t>
            </a:r>
            <a:r>
              <a:rPr lang="en-US" sz="2000" i="1" dirty="0">
                <a:solidFill>
                  <a:schemeClr val="accent1"/>
                </a:solidFill>
              </a:rPr>
              <a:t>(inaction).</a:t>
            </a:r>
            <a:endParaRPr sz="2000" i="1" dirty="0">
              <a:solidFill>
                <a:schemeClr val="accent1"/>
              </a:solidFill>
            </a:endParaRPr>
          </a:p>
          <a:p>
            <a:pPr marL="0" lvl="0" indent="0" algn="l" rtl="0">
              <a:lnSpc>
                <a:spcPct val="112000"/>
              </a:lnSpc>
              <a:spcBef>
                <a:spcPts val="1200"/>
              </a:spcBef>
              <a:spcAft>
                <a:spcPts val="0"/>
              </a:spcAft>
              <a:buSzPts val="1800"/>
              <a:buNone/>
            </a:pPr>
            <a:endParaRPr sz="2000" b="1" i="1" dirty="0">
              <a:solidFill>
                <a:schemeClr val="accent1"/>
              </a:solidFill>
            </a:endParaRPr>
          </a:p>
          <a:p>
            <a:pPr marL="914400" lvl="0" indent="0" algn="l" rtl="0">
              <a:lnSpc>
                <a:spcPct val="112000"/>
              </a:lnSpc>
              <a:spcBef>
                <a:spcPts val="1200"/>
              </a:spcBef>
              <a:spcAft>
                <a:spcPts val="0"/>
              </a:spcAft>
              <a:buSzPts val="1800"/>
              <a:buNone/>
            </a:pPr>
            <a:endParaRPr sz="2000" b="1" i="1" dirty="0">
              <a:solidFill>
                <a:schemeClr val="accent1"/>
              </a:solidFill>
            </a:endParaRPr>
          </a:p>
        </p:txBody>
      </p:sp>
      <p:sp>
        <p:nvSpPr>
          <p:cNvPr id="330" name="Google Shape;330;p1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36</a:t>
            </a:fld>
            <a:endParaRPr>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8725ee9754_0_1520"/>
          <p:cNvSpPr txBox="1">
            <a:spLocks noGrp="1"/>
          </p:cNvSpPr>
          <p:nvPr>
            <p:ph type="title"/>
          </p:nvPr>
        </p:nvSpPr>
        <p:spPr>
          <a:xfrm>
            <a:off x="376201" y="204843"/>
            <a:ext cx="8520600" cy="7635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69BE28"/>
              </a:buClr>
              <a:buSzPts val="2600"/>
              <a:buFont typeface="Arial"/>
              <a:buNone/>
            </a:pPr>
            <a:r>
              <a:rPr lang="en-US" sz="2800" b="1" i="1" dirty="0">
                <a:solidFill>
                  <a:schemeClr val="accent1"/>
                </a:solidFill>
              </a:rPr>
              <a:t>Professional Negligence:   </a:t>
            </a:r>
            <a:r>
              <a:rPr lang="en-US" sz="2800" i="1" dirty="0">
                <a:solidFill>
                  <a:schemeClr val="accent1"/>
                </a:solidFill>
              </a:rPr>
              <a:t>Examples of Litigation</a:t>
            </a:r>
            <a:r>
              <a:rPr lang="en-US" b="1" dirty="0">
                <a:solidFill>
                  <a:srgbClr val="69BE28"/>
                </a:solidFill>
              </a:rPr>
              <a:t>	</a:t>
            </a:r>
            <a:endParaRPr b="1" dirty="0">
              <a:solidFill>
                <a:srgbClr val="69BE28"/>
              </a:solidFill>
            </a:endParaRPr>
          </a:p>
        </p:txBody>
      </p:sp>
      <p:sp>
        <p:nvSpPr>
          <p:cNvPr id="336" name="Google Shape;336;g8725ee9754_0_1520"/>
          <p:cNvSpPr txBox="1">
            <a:spLocks noGrp="1"/>
          </p:cNvSpPr>
          <p:nvPr>
            <p:ph type="body" idx="1"/>
          </p:nvPr>
        </p:nvSpPr>
        <p:spPr>
          <a:xfrm>
            <a:off x="376201" y="968343"/>
            <a:ext cx="8520600" cy="4555200"/>
          </a:xfrm>
          <a:prstGeom prst="rect">
            <a:avLst/>
          </a:prstGeom>
          <a:noFill/>
          <a:ln>
            <a:noFill/>
          </a:ln>
        </p:spPr>
        <p:txBody>
          <a:bodyPr spcFirstLastPara="1" wrap="square" lIns="91425" tIns="45700" rIns="91425" bIns="45700" anchor="t" anchorCtr="0">
            <a:noAutofit/>
          </a:bodyPr>
          <a:lstStyle/>
          <a:p>
            <a:pPr marL="457200" lvl="0" indent="-355600" algn="l" rtl="0">
              <a:lnSpc>
                <a:spcPct val="200000"/>
              </a:lnSpc>
              <a:spcBef>
                <a:spcPts val="1200"/>
              </a:spcBef>
              <a:spcAft>
                <a:spcPts val="0"/>
              </a:spcAft>
              <a:buClr>
                <a:schemeClr val="accent2"/>
              </a:buClr>
              <a:buSzPts val="2000"/>
              <a:buAutoNum type="arabicPeriod"/>
            </a:pPr>
            <a:r>
              <a:rPr lang="en-US" sz="2000" b="1" dirty="0">
                <a:solidFill>
                  <a:schemeClr val="accent2"/>
                </a:solidFill>
              </a:rPr>
              <a:t>Did not use medical equipment properly</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Violated the standard of care</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Failure to document</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Performing duties while under the influence</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Improper administer of medication</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Failure to communicate</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Failure to monitor and evaluate a patient</a:t>
            </a:r>
            <a:endParaRPr sz="2000" b="1" dirty="0">
              <a:solidFill>
                <a:schemeClr val="accent2"/>
              </a:solidFill>
            </a:endParaRPr>
          </a:p>
          <a:p>
            <a:pPr marL="457200" lvl="0" indent="-355600" algn="l" rtl="0">
              <a:lnSpc>
                <a:spcPct val="200000"/>
              </a:lnSpc>
              <a:spcBef>
                <a:spcPts val="0"/>
              </a:spcBef>
              <a:spcAft>
                <a:spcPts val="0"/>
              </a:spcAft>
              <a:buClr>
                <a:schemeClr val="accent2"/>
              </a:buClr>
              <a:buSzPts val="2000"/>
              <a:buAutoNum type="arabicPeriod"/>
            </a:pPr>
            <a:r>
              <a:rPr lang="en-US" sz="2000" b="1" dirty="0">
                <a:solidFill>
                  <a:schemeClr val="accent2"/>
                </a:solidFill>
              </a:rPr>
              <a:t>Failure to educate the patient/caregiver</a:t>
            </a:r>
            <a:endParaRPr sz="2000" b="1" dirty="0">
              <a:solidFill>
                <a:schemeClr val="accent2"/>
              </a:solidFill>
            </a:endParaRPr>
          </a:p>
          <a:p>
            <a:pPr marL="0" lvl="0" indent="0" algn="l" rtl="0">
              <a:lnSpc>
                <a:spcPct val="200000"/>
              </a:lnSpc>
              <a:spcBef>
                <a:spcPts val="1200"/>
              </a:spcBef>
              <a:spcAft>
                <a:spcPts val="0"/>
              </a:spcAft>
              <a:buSzPts val="1800"/>
              <a:buNone/>
            </a:pPr>
            <a:endParaRPr sz="2000" b="1" i="1" dirty="0">
              <a:solidFill>
                <a:schemeClr val="accent1"/>
              </a:solidFill>
            </a:endParaRPr>
          </a:p>
          <a:p>
            <a:pPr marL="914400" lvl="0" indent="0" algn="l" rtl="0">
              <a:lnSpc>
                <a:spcPct val="112000"/>
              </a:lnSpc>
              <a:spcBef>
                <a:spcPts val="1200"/>
              </a:spcBef>
              <a:spcAft>
                <a:spcPts val="0"/>
              </a:spcAft>
              <a:buSzPts val="1800"/>
              <a:buNone/>
            </a:pPr>
            <a:endParaRPr sz="2000" b="1" i="1" dirty="0">
              <a:solidFill>
                <a:schemeClr val="accent1"/>
              </a:solidFill>
            </a:endParaRPr>
          </a:p>
        </p:txBody>
      </p:sp>
      <p:sp>
        <p:nvSpPr>
          <p:cNvPr id="337" name="Google Shape;337;g8725ee9754_0_152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37</a:t>
            </a:fld>
            <a:endParaRPr>
              <a:solidFill>
                <a:schemeClr val="dk2"/>
              </a:solidFill>
            </a:endParaRPr>
          </a:p>
        </p:txBody>
      </p:sp>
      <p:pic>
        <p:nvPicPr>
          <p:cNvPr id="2" name="Picture 1">
            <a:extLst>
              <a:ext uri="{FF2B5EF4-FFF2-40B4-BE49-F238E27FC236}">
                <a16:creationId xmlns:a16="http://schemas.microsoft.com/office/drawing/2014/main" id="{55131359-98A6-4381-BEF5-7592E76B6D48}"/>
              </a:ext>
            </a:extLst>
          </p:cNvPr>
          <p:cNvPicPr>
            <a:picLocks noChangeAspect="1"/>
          </p:cNvPicPr>
          <p:nvPr/>
        </p:nvPicPr>
        <p:blipFill>
          <a:blip r:embed="rId3"/>
          <a:stretch>
            <a:fillRect/>
          </a:stretch>
        </p:blipFill>
        <p:spPr>
          <a:xfrm>
            <a:off x="6372677" y="1408903"/>
            <a:ext cx="2524124" cy="1735570"/>
          </a:xfrm>
          <a:prstGeom prst="rect">
            <a:avLst/>
          </a:prstGeom>
        </p:spPr>
      </p:pic>
      <p:sp>
        <p:nvSpPr>
          <p:cNvPr id="3" name="TextBox 2">
            <a:extLst>
              <a:ext uri="{FF2B5EF4-FFF2-40B4-BE49-F238E27FC236}">
                <a16:creationId xmlns:a16="http://schemas.microsoft.com/office/drawing/2014/main" id="{984EB34F-BAB8-4375-8764-F25B921FF1C9}"/>
              </a:ext>
            </a:extLst>
          </p:cNvPr>
          <p:cNvSpPr txBox="1"/>
          <p:nvPr/>
        </p:nvSpPr>
        <p:spPr>
          <a:xfrm>
            <a:off x="6867526" y="3182150"/>
            <a:ext cx="2029275" cy="246221"/>
          </a:xfrm>
          <a:prstGeom prst="rect">
            <a:avLst/>
          </a:prstGeom>
          <a:noFill/>
        </p:spPr>
        <p:txBody>
          <a:bodyPr wrap="square" rtlCol="0">
            <a:spAutoFit/>
          </a:bodyPr>
          <a:lstStyle/>
          <a:p>
            <a:r>
              <a:rPr lang="en-US" sz="1000" dirty="0"/>
              <a:t>Lippincott Nursing Center</a:t>
            </a:r>
          </a:p>
        </p:txBody>
      </p:sp>
      <p:pic>
        <p:nvPicPr>
          <p:cNvPr id="4" name="Picture 3">
            <a:extLst>
              <a:ext uri="{FF2B5EF4-FFF2-40B4-BE49-F238E27FC236}">
                <a16:creationId xmlns:a16="http://schemas.microsoft.com/office/drawing/2014/main" id="{D0ABF68D-051B-4160-A81A-B9706F00C1EC}"/>
              </a:ext>
            </a:extLst>
          </p:cNvPr>
          <p:cNvPicPr>
            <a:picLocks noChangeAspect="1"/>
          </p:cNvPicPr>
          <p:nvPr/>
        </p:nvPicPr>
        <p:blipFill>
          <a:blip r:embed="rId4"/>
          <a:stretch>
            <a:fillRect/>
          </a:stretch>
        </p:blipFill>
        <p:spPr>
          <a:xfrm>
            <a:off x="6357678" y="4353500"/>
            <a:ext cx="2524125" cy="1683591"/>
          </a:xfrm>
          <a:prstGeom prst="rect">
            <a:avLst/>
          </a:prstGeom>
        </p:spPr>
      </p:pic>
      <p:sp>
        <p:nvSpPr>
          <p:cNvPr id="5" name="TextBox 4">
            <a:extLst>
              <a:ext uri="{FF2B5EF4-FFF2-40B4-BE49-F238E27FC236}">
                <a16:creationId xmlns:a16="http://schemas.microsoft.com/office/drawing/2014/main" id="{DE326CA0-14AC-4786-964C-0E08027767AD}"/>
              </a:ext>
            </a:extLst>
          </p:cNvPr>
          <p:cNvSpPr txBox="1"/>
          <p:nvPr/>
        </p:nvSpPr>
        <p:spPr>
          <a:xfrm>
            <a:off x="6891380" y="6045062"/>
            <a:ext cx="2129778" cy="246221"/>
          </a:xfrm>
          <a:prstGeom prst="rect">
            <a:avLst/>
          </a:prstGeom>
          <a:noFill/>
        </p:spPr>
        <p:txBody>
          <a:bodyPr wrap="square" rtlCol="0">
            <a:spAutoFit/>
          </a:bodyPr>
          <a:lstStyle/>
          <a:p>
            <a:r>
              <a:rPr lang="en-US" sz="1000" dirty="0"/>
              <a:t>Healthcaresupport.com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animEffect transition="in" filter="fade">
                                      <p:cBhvr>
                                        <p:cTn id="7" dur="1000"/>
                                        <p:tgtEl>
                                          <p:spTgt spid="3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xEl>
                                              <p:pRg st="1" end="1"/>
                                            </p:txEl>
                                          </p:spTgt>
                                        </p:tgtEl>
                                        <p:attrNameLst>
                                          <p:attrName>style.visibility</p:attrName>
                                        </p:attrNameLst>
                                      </p:cBhvr>
                                      <p:to>
                                        <p:strVal val="visible"/>
                                      </p:to>
                                    </p:set>
                                    <p:animEffect transition="in" filter="fade">
                                      <p:cBhvr>
                                        <p:cTn id="12" dur="1000"/>
                                        <p:tgtEl>
                                          <p:spTgt spid="3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xEl>
                                              <p:pRg st="2" end="2"/>
                                            </p:txEl>
                                          </p:spTgt>
                                        </p:tgtEl>
                                        <p:attrNameLst>
                                          <p:attrName>style.visibility</p:attrName>
                                        </p:attrNameLst>
                                      </p:cBhvr>
                                      <p:to>
                                        <p:strVal val="visible"/>
                                      </p:to>
                                    </p:set>
                                    <p:animEffect transition="in" filter="fade">
                                      <p:cBhvr>
                                        <p:cTn id="17" dur="1000"/>
                                        <p:tgtEl>
                                          <p:spTgt spid="3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xEl>
                                              <p:pRg st="3" end="3"/>
                                            </p:txEl>
                                          </p:spTgt>
                                        </p:tgtEl>
                                        <p:attrNameLst>
                                          <p:attrName>style.visibility</p:attrName>
                                        </p:attrNameLst>
                                      </p:cBhvr>
                                      <p:to>
                                        <p:strVal val="visible"/>
                                      </p:to>
                                    </p:set>
                                    <p:animEffect transition="in" filter="fade">
                                      <p:cBhvr>
                                        <p:cTn id="22" dur="1000"/>
                                        <p:tgtEl>
                                          <p:spTgt spid="3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6">
                                            <p:txEl>
                                              <p:pRg st="4" end="4"/>
                                            </p:txEl>
                                          </p:spTgt>
                                        </p:tgtEl>
                                        <p:attrNameLst>
                                          <p:attrName>style.visibility</p:attrName>
                                        </p:attrNameLst>
                                      </p:cBhvr>
                                      <p:to>
                                        <p:strVal val="visible"/>
                                      </p:to>
                                    </p:set>
                                    <p:animEffect transition="in" filter="fade">
                                      <p:cBhvr>
                                        <p:cTn id="27" dur="1000"/>
                                        <p:tgtEl>
                                          <p:spTgt spid="3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6">
                                            <p:txEl>
                                              <p:pRg st="5" end="5"/>
                                            </p:txEl>
                                          </p:spTgt>
                                        </p:tgtEl>
                                        <p:attrNameLst>
                                          <p:attrName>style.visibility</p:attrName>
                                        </p:attrNameLst>
                                      </p:cBhvr>
                                      <p:to>
                                        <p:strVal val="visible"/>
                                      </p:to>
                                    </p:set>
                                    <p:animEffect transition="in" filter="fade">
                                      <p:cBhvr>
                                        <p:cTn id="32" dur="1000"/>
                                        <p:tgtEl>
                                          <p:spTgt spid="3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6">
                                            <p:txEl>
                                              <p:pRg st="6" end="6"/>
                                            </p:txEl>
                                          </p:spTgt>
                                        </p:tgtEl>
                                        <p:attrNameLst>
                                          <p:attrName>style.visibility</p:attrName>
                                        </p:attrNameLst>
                                      </p:cBhvr>
                                      <p:to>
                                        <p:strVal val="visible"/>
                                      </p:to>
                                    </p:set>
                                    <p:animEffect transition="in" filter="fade">
                                      <p:cBhvr>
                                        <p:cTn id="37" dur="1000"/>
                                        <p:tgtEl>
                                          <p:spTgt spid="3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6">
                                            <p:txEl>
                                              <p:pRg st="7" end="7"/>
                                            </p:txEl>
                                          </p:spTgt>
                                        </p:tgtEl>
                                        <p:attrNameLst>
                                          <p:attrName>style.visibility</p:attrName>
                                        </p:attrNameLst>
                                      </p:cBhvr>
                                      <p:to>
                                        <p:strVal val="visible"/>
                                      </p:to>
                                    </p:set>
                                    <p:animEffect transition="in" filter="fade">
                                      <p:cBhvr>
                                        <p:cTn id="42" dur="1000"/>
                                        <p:tgtEl>
                                          <p:spTgt spid="3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xfrm>
            <a:off x="500550" y="249392"/>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69BE28"/>
              </a:buClr>
              <a:buSzPts val="2600"/>
              <a:buFont typeface="Arial"/>
              <a:buNone/>
            </a:pPr>
            <a:r>
              <a:rPr lang="en-US" b="1" dirty="0">
                <a:solidFill>
                  <a:schemeClr val="accent1"/>
                </a:solidFill>
              </a:rPr>
              <a:t>Common Sources of Nurse Litigation</a:t>
            </a:r>
            <a:endParaRPr b="1" dirty="0">
              <a:solidFill>
                <a:schemeClr val="accent1"/>
              </a:solidFill>
            </a:endParaRPr>
          </a:p>
        </p:txBody>
      </p:sp>
      <p:sp>
        <p:nvSpPr>
          <p:cNvPr id="344" name="Google Shape;344;p20"/>
          <p:cNvSpPr txBox="1">
            <a:spLocks noGrp="1"/>
          </p:cNvSpPr>
          <p:nvPr>
            <p:ph type="body" idx="1"/>
          </p:nvPr>
        </p:nvSpPr>
        <p:spPr>
          <a:xfrm>
            <a:off x="1014761" y="1138306"/>
            <a:ext cx="6177776" cy="5162133"/>
          </a:xfrm>
          <a:prstGeom prst="rect">
            <a:avLst/>
          </a:prstGeom>
          <a:noFill/>
          <a:ln>
            <a:noFill/>
          </a:ln>
        </p:spPr>
        <p:txBody>
          <a:bodyPr spcFirstLastPara="1" wrap="square" lIns="91425" tIns="45700" rIns="91425" bIns="45700" anchor="t" anchorCtr="0">
            <a:noAutofit/>
          </a:bodyPr>
          <a:lstStyle/>
          <a:p>
            <a:pPr marL="342900" indent="-342900">
              <a:lnSpc>
                <a:spcPct val="112000"/>
              </a:lnSpc>
              <a:buClr>
                <a:srgbClr val="C00000"/>
              </a:buClr>
              <a:buSzPts val="1665"/>
              <a:buFont typeface="Arial" panose="020B0604020202020204" pitchFamily="34" charset="0"/>
              <a:buChar char="•"/>
            </a:pPr>
            <a:r>
              <a:rPr lang="en-US" sz="2400" b="1" dirty="0">
                <a:solidFill>
                  <a:srgbClr val="980000"/>
                </a:solidFill>
              </a:rPr>
              <a:t>Medication errors  </a:t>
            </a:r>
          </a:p>
          <a:p>
            <a:pPr marL="0" lvl="1" indent="0">
              <a:lnSpc>
                <a:spcPct val="112000"/>
              </a:lnSpc>
              <a:spcBef>
                <a:spcPts val="320"/>
              </a:spcBef>
              <a:buClr>
                <a:srgbClr val="C00000"/>
              </a:buClr>
              <a:buSzPts val="1480"/>
              <a:buNone/>
            </a:pPr>
            <a:endParaRPr sz="1100" b="1" dirty="0"/>
          </a:p>
          <a:p>
            <a:pPr marL="342900" indent="-342900">
              <a:lnSpc>
                <a:spcPct val="112000"/>
              </a:lnSpc>
              <a:spcBef>
                <a:spcPts val="1200"/>
              </a:spcBef>
              <a:buClr>
                <a:srgbClr val="C00000"/>
              </a:buClr>
              <a:buSzPts val="1665"/>
              <a:buFont typeface="Arial" panose="020B0604020202020204" pitchFamily="34" charset="0"/>
              <a:buChar char="•"/>
            </a:pPr>
            <a:r>
              <a:rPr lang="en-US" sz="2400" b="1" dirty="0">
                <a:solidFill>
                  <a:srgbClr val="980000"/>
                </a:solidFill>
              </a:rPr>
              <a:t>Failure to follow policies, procedures, and treatment protocols</a:t>
            </a:r>
            <a:endParaRPr sz="2400" b="1" dirty="0">
              <a:solidFill>
                <a:srgbClr val="980000"/>
              </a:solidFill>
            </a:endParaRPr>
          </a:p>
          <a:p>
            <a:pPr marL="720249" lvl="1" indent="-342900">
              <a:lnSpc>
                <a:spcPct val="100000"/>
              </a:lnSpc>
              <a:spcBef>
                <a:spcPts val="320"/>
              </a:spcBef>
              <a:buClr>
                <a:srgbClr val="C00000"/>
              </a:buClr>
              <a:buSzPts val="1958"/>
              <a:buFont typeface="Arial" panose="020B0604020202020204" pitchFamily="34" charset="0"/>
              <a:buChar char="•"/>
            </a:pPr>
            <a:endParaRPr lang="en-US" sz="1100" b="1" dirty="0"/>
          </a:p>
          <a:p>
            <a:pPr marL="342900" indent="-342900">
              <a:lnSpc>
                <a:spcPct val="100000"/>
              </a:lnSpc>
              <a:spcBef>
                <a:spcPts val="320"/>
              </a:spcBef>
              <a:buClr>
                <a:srgbClr val="C00000"/>
              </a:buClr>
              <a:buSzPts val="1958"/>
              <a:buFont typeface="Arial" panose="020B0604020202020204" pitchFamily="34" charset="0"/>
              <a:buChar char="•"/>
            </a:pPr>
            <a:r>
              <a:rPr lang="en-US" sz="2400" b="1" dirty="0">
                <a:solidFill>
                  <a:srgbClr val="A40000"/>
                </a:solidFill>
              </a:rPr>
              <a:t>Failure to Educate Patient/Family</a:t>
            </a:r>
          </a:p>
          <a:p>
            <a:pPr marL="342900" indent="-342900">
              <a:lnSpc>
                <a:spcPct val="100000"/>
              </a:lnSpc>
              <a:spcBef>
                <a:spcPts val="320"/>
              </a:spcBef>
              <a:buClr>
                <a:srgbClr val="C00000"/>
              </a:buClr>
              <a:buSzPts val="1958"/>
              <a:buFont typeface="Arial" panose="020B0604020202020204" pitchFamily="34" charset="0"/>
              <a:buChar char="•"/>
            </a:pPr>
            <a:endParaRPr sz="2400" b="1" dirty="0">
              <a:solidFill>
                <a:srgbClr val="A40000"/>
              </a:solidFill>
            </a:endParaRPr>
          </a:p>
          <a:p>
            <a:pPr marL="342900" indent="-342900">
              <a:lnSpc>
                <a:spcPct val="82000"/>
              </a:lnSpc>
              <a:buClr>
                <a:srgbClr val="C00000"/>
              </a:buClr>
              <a:buSzPts val="1665"/>
              <a:buFont typeface="Arial" panose="020B0604020202020204" pitchFamily="34" charset="0"/>
              <a:buChar char="•"/>
            </a:pPr>
            <a:r>
              <a:rPr lang="en-US" sz="2400" b="1" dirty="0">
                <a:solidFill>
                  <a:srgbClr val="980000"/>
                </a:solidFill>
              </a:rPr>
              <a:t>Failure to Document and Report Critical Clinical Information</a:t>
            </a:r>
          </a:p>
          <a:p>
            <a:pPr marL="342900" indent="-342900">
              <a:lnSpc>
                <a:spcPct val="82000"/>
              </a:lnSpc>
              <a:buClr>
                <a:srgbClr val="C00000"/>
              </a:buClr>
              <a:buSzPts val="1665"/>
              <a:buFont typeface="Arial" panose="020B0604020202020204" pitchFamily="34" charset="0"/>
              <a:buChar char="•"/>
            </a:pPr>
            <a:endParaRPr lang="en-US" sz="2400" b="1" dirty="0">
              <a:solidFill>
                <a:srgbClr val="980000"/>
              </a:solidFill>
            </a:endParaRPr>
          </a:p>
          <a:p>
            <a:pPr marL="342900" indent="-342900">
              <a:lnSpc>
                <a:spcPct val="82000"/>
              </a:lnSpc>
              <a:spcBef>
                <a:spcPts val="600"/>
              </a:spcBef>
              <a:buClr>
                <a:srgbClr val="C00000"/>
              </a:buClr>
              <a:buSzPts val="1665"/>
              <a:buFont typeface="Arial" panose="020B0604020202020204" pitchFamily="34" charset="0"/>
              <a:buChar char="•"/>
            </a:pPr>
            <a:r>
              <a:rPr lang="en-US" sz="2400" b="1" dirty="0">
                <a:solidFill>
                  <a:srgbClr val="980000"/>
                </a:solidFill>
              </a:rPr>
              <a:t>Failure to Follow the Chain of Command / Communicate</a:t>
            </a:r>
          </a:p>
          <a:p>
            <a:pPr marL="0" lvl="0" indent="0" algn="l" rtl="0">
              <a:lnSpc>
                <a:spcPct val="112000"/>
              </a:lnSpc>
              <a:spcBef>
                <a:spcPts val="1200"/>
              </a:spcBef>
              <a:spcAft>
                <a:spcPts val="0"/>
              </a:spcAft>
              <a:buClr>
                <a:schemeClr val="dk1"/>
              </a:buClr>
              <a:buSzPts val="1665"/>
              <a:buNone/>
            </a:pPr>
            <a:endParaRPr sz="1772" b="1" dirty="0"/>
          </a:p>
        </p:txBody>
      </p:sp>
      <p:sp>
        <p:nvSpPr>
          <p:cNvPr id="345" name="Google Shape;345;p20"/>
          <p:cNvSpPr txBox="1">
            <a:spLocks noGrp="1"/>
          </p:cNvSpPr>
          <p:nvPr>
            <p:ph type="body" idx="2"/>
          </p:nvPr>
        </p:nvSpPr>
        <p:spPr>
          <a:xfrm>
            <a:off x="4843150" y="1138307"/>
            <a:ext cx="3999900" cy="4934400"/>
          </a:xfrm>
          <a:prstGeom prst="rect">
            <a:avLst/>
          </a:prstGeom>
          <a:noFill/>
          <a:ln>
            <a:noFill/>
          </a:ln>
        </p:spPr>
        <p:txBody>
          <a:bodyPr spcFirstLastPara="1" wrap="square" lIns="91425" tIns="45700" rIns="91425" bIns="45700" anchor="t" anchorCtr="0">
            <a:noAutofit/>
          </a:bodyPr>
          <a:lstStyle/>
          <a:p>
            <a:pPr marL="0" lvl="0" indent="0" algn="l" rtl="0">
              <a:lnSpc>
                <a:spcPct val="82000"/>
              </a:lnSpc>
              <a:spcBef>
                <a:spcPts val="600"/>
              </a:spcBef>
              <a:spcAft>
                <a:spcPts val="0"/>
              </a:spcAft>
              <a:buSzPts val="1665"/>
              <a:buNone/>
            </a:pPr>
            <a:endParaRPr sz="772" b="1" dirty="0">
              <a:solidFill>
                <a:srgbClr val="980000"/>
              </a:solidFill>
            </a:endParaRPr>
          </a:p>
          <a:p>
            <a:pPr marL="285750" lvl="0" indent="-171450" algn="l" rtl="0">
              <a:lnSpc>
                <a:spcPct val="82000"/>
              </a:lnSpc>
              <a:spcBef>
                <a:spcPts val="1200"/>
              </a:spcBef>
              <a:spcAft>
                <a:spcPts val="0"/>
              </a:spcAft>
              <a:buClr>
                <a:schemeClr val="dk1"/>
              </a:buClr>
              <a:buSzPts val="1665"/>
              <a:buFont typeface="Arial"/>
              <a:buNone/>
            </a:pPr>
            <a:endParaRPr sz="1679" b="1" dirty="0"/>
          </a:p>
        </p:txBody>
      </p:sp>
      <p:sp>
        <p:nvSpPr>
          <p:cNvPr id="346" name="Google Shape;346;p2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38</a:t>
            </a:fld>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69BE28"/>
              </a:buClr>
              <a:buSzPts val="2600"/>
              <a:buFont typeface="Arial"/>
              <a:buNone/>
            </a:pPr>
            <a:r>
              <a:rPr lang="en-US" sz="2800" b="1" dirty="0">
                <a:solidFill>
                  <a:schemeClr val="accent1"/>
                </a:solidFill>
              </a:rPr>
              <a:t>Four Elements of Nursing </a:t>
            </a:r>
            <a:r>
              <a:rPr lang="en-US" sz="2800" b="1" i="1" u="sng" dirty="0">
                <a:solidFill>
                  <a:schemeClr val="accent1"/>
                </a:solidFill>
              </a:rPr>
              <a:t>Malpractice</a:t>
            </a:r>
            <a:endParaRPr sz="2800" b="1" i="1" u="sng" dirty="0">
              <a:solidFill>
                <a:schemeClr val="accent1"/>
              </a:solidFill>
            </a:endParaRPr>
          </a:p>
        </p:txBody>
      </p:sp>
      <p:sp>
        <p:nvSpPr>
          <p:cNvPr id="321" name="Google Shape;321;p19"/>
          <p:cNvSpPr txBox="1">
            <a:spLocks noGrp="1"/>
          </p:cNvSpPr>
          <p:nvPr>
            <p:ph type="body" idx="1"/>
          </p:nvPr>
        </p:nvSpPr>
        <p:spPr>
          <a:xfrm>
            <a:off x="311700" y="1377737"/>
            <a:ext cx="3999900" cy="4555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2000"/>
              </a:lnSpc>
              <a:spcBef>
                <a:spcPts val="0"/>
              </a:spcBef>
              <a:spcAft>
                <a:spcPts val="0"/>
              </a:spcAft>
              <a:buClr>
                <a:srgbClr val="69BE28"/>
              </a:buClr>
              <a:buSzPts val="1800"/>
              <a:buNone/>
            </a:pPr>
            <a:r>
              <a:rPr lang="en-US" sz="2800" b="1" dirty="0">
                <a:solidFill>
                  <a:schemeClr val="accent1"/>
                </a:solidFill>
              </a:rPr>
              <a:t>Duty: </a:t>
            </a:r>
            <a:r>
              <a:rPr lang="en-US" sz="1800" b="1" dirty="0"/>
              <a:t>Once the nurse–patient relationship is established, the nurse has a legal duty to provide the standard of nursing care. </a:t>
            </a:r>
            <a:endParaRPr sz="1800" b="1" dirty="0"/>
          </a:p>
          <a:p>
            <a:pPr marL="0" lvl="0" indent="0" algn="l" rtl="0">
              <a:lnSpc>
                <a:spcPct val="112000"/>
              </a:lnSpc>
              <a:spcBef>
                <a:spcPts val="1200"/>
              </a:spcBef>
              <a:spcAft>
                <a:spcPts val="0"/>
              </a:spcAft>
              <a:buClr>
                <a:srgbClr val="69BE28"/>
              </a:buClr>
              <a:buSzPts val="1800"/>
              <a:buNone/>
            </a:pPr>
            <a:r>
              <a:rPr lang="en-US" sz="2800" b="1" dirty="0">
                <a:solidFill>
                  <a:schemeClr val="accent1"/>
                </a:solidFill>
              </a:rPr>
              <a:t>Breach: </a:t>
            </a:r>
            <a:r>
              <a:rPr lang="en-US" sz="1800" b="1" dirty="0"/>
              <a:t>The plaintiff’s attorney must next prove that the nurse breached the duty to provide the standard of care. </a:t>
            </a:r>
            <a:endParaRPr sz="1800" b="1" dirty="0"/>
          </a:p>
          <a:p>
            <a:pPr marL="0" lvl="0" indent="0" algn="l" rtl="0">
              <a:lnSpc>
                <a:spcPct val="112000"/>
              </a:lnSpc>
              <a:spcBef>
                <a:spcPts val="1200"/>
              </a:spcBef>
              <a:spcAft>
                <a:spcPts val="0"/>
              </a:spcAft>
              <a:buClr>
                <a:srgbClr val="69BE28"/>
              </a:buClr>
              <a:buSzPts val="1800"/>
              <a:buNone/>
            </a:pPr>
            <a:endParaRPr sz="1100" b="1" dirty="0"/>
          </a:p>
          <a:p>
            <a:pPr marL="0" lvl="0" indent="0" algn="l" rtl="0">
              <a:lnSpc>
                <a:spcPct val="112000"/>
              </a:lnSpc>
              <a:spcBef>
                <a:spcPts val="0"/>
              </a:spcBef>
              <a:spcAft>
                <a:spcPts val="0"/>
              </a:spcAft>
              <a:buClr>
                <a:srgbClr val="69BE28"/>
              </a:buClr>
              <a:buSzPts val="1800"/>
              <a:buNone/>
            </a:pPr>
            <a:r>
              <a:rPr lang="en-US" sz="3000" b="1" dirty="0">
                <a:solidFill>
                  <a:schemeClr val="accent1"/>
                </a:solidFill>
              </a:rPr>
              <a:t>Proximate Cause: </a:t>
            </a:r>
            <a:endParaRPr sz="3000" b="1" dirty="0">
              <a:solidFill>
                <a:schemeClr val="accent1"/>
              </a:solidFill>
            </a:endParaRPr>
          </a:p>
          <a:p>
            <a:pPr marL="0" lvl="0" indent="0" algn="l" rtl="0">
              <a:lnSpc>
                <a:spcPct val="112000"/>
              </a:lnSpc>
              <a:spcBef>
                <a:spcPts val="0"/>
              </a:spcBef>
              <a:spcAft>
                <a:spcPts val="0"/>
              </a:spcAft>
              <a:buClr>
                <a:srgbClr val="69BE28"/>
              </a:buClr>
              <a:buSzPts val="1800"/>
              <a:buNone/>
            </a:pPr>
            <a:r>
              <a:rPr lang="en-US" sz="1800" b="1" dirty="0"/>
              <a:t>The plaintiff must prove that the failure to provide the standard of care is the </a:t>
            </a:r>
            <a:r>
              <a:rPr lang="en-US" sz="1800" b="1" i="1" dirty="0"/>
              <a:t>proximate cause or “cause in fact” </a:t>
            </a:r>
            <a:r>
              <a:rPr lang="en-US" sz="1800" b="1" dirty="0"/>
              <a:t>of the injury. </a:t>
            </a:r>
            <a:endParaRPr sz="1800" b="1" dirty="0"/>
          </a:p>
        </p:txBody>
      </p:sp>
      <p:sp>
        <p:nvSpPr>
          <p:cNvPr id="322" name="Google Shape;322;p19"/>
          <p:cNvSpPr txBox="1">
            <a:spLocks noGrp="1"/>
          </p:cNvSpPr>
          <p:nvPr>
            <p:ph type="body" idx="2"/>
          </p:nvPr>
        </p:nvSpPr>
        <p:spPr>
          <a:xfrm>
            <a:off x="4832400" y="1536632"/>
            <a:ext cx="3999900" cy="4864167"/>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69BE28"/>
              </a:buClr>
              <a:buSzPts val="1800"/>
              <a:buNone/>
            </a:pPr>
            <a:endParaRPr sz="1800" b="1" dirty="0"/>
          </a:p>
          <a:p>
            <a:pPr marL="0" lvl="0" indent="0" algn="l" rtl="0">
              <a:lnSpc>
                <a:spcPct val="112000"/>
              </a:lnSpc>
              <a:spcBef>
                <a:spcPts val="0"/>
              </a:spcBef>
              <a:spcAft>
                <a:spcPts val="0"/>
              </a:spcAft>
              <a:buClr>
                <a:srgbClr val="69BE28"/>
              </a:buClr>
              <a:buSzPts val="1800"/>
              <a:buNone/>
            </a:pPr>
            <a:r>
              <a:rPr lang="en-US" sz="2800" b="1" dirty="0">
                <a:solidFill>
                  <a:schemeClr val="accent1"/>
                </a:solidFill>
              </a:rPr>
              <a:t>Harm or Damages: </a:t>
            </a:r>
            <a:endParaRPr sz="2800" b="1" dirty="0">
              <a:solidFill>
                <a:schemeClr val="accent1"/>
              </a:solidFill>
            </a:endParaRPr>
          </a:p>
          <a:p>
            <a:pPr marL="0" lvl="0" indent="0" algn="l" rtl="0">
              <a:lnSpc>
                <a:spcPct val="112000"/>
              </a:lnSpc>
              <a:spcBef>
                <a:spcPts val="0"/>
              </a:spcBef>
              <a:spcAft>
                <a:spcPts val="0"/>
              </a:spcAft>
              <a:buClr>
                <a:srgbClr val="69BE28"/>
              </a:buClr>
              <a:buSzPts val="1800"/>
              <a:buNone/>
            </a:pPr>
            <a:r>
              <a:rPr lang="en-US" sz="1800" b="1" dirty="0"/>
              <a:t>The plaintiff must prove that he or she was injured and sustained damages. Damages entitle the plaintiff to seek compensation for injuries.</a:t>
            </a:r>
            <a:endParaRPr sz="1800" b="1" dirty="0"/>
          </a:p>
          <a:p>
            <a:pPr marL="0" lvl="0" indent="0" algn="l" rtl="0">
              <a:lnSpc>
                <a:spcPct val="112000"/>
              </a:lnSpc>
              <a:spcBef>
                <a:spcPts val="0"/>
              </a:spcBef>
              <a:spcAft>
                <a:spcPts val="0"/>
              </a:spcAft>
              <a:buClr>
                <a:srgbClr val="69BE28"/>
              </a:buClr>
              <a:buSzPts val="1800"/>
              <a:buNone/>
            </a:pPr>
            <a:endParaRPr sz="1800" b="1" dirty="0"/>
          </a:p>
          <a:p>
            <a:pPr marL="0" lvl="0" indent="0" algn="l" rtl="0">
              <a:lnSpc>
                <a:spcPct val="112000"/>
              </a:lnSpc>
              <a:spcBef>
                <a:spcPts val="1200"/>
              </a:spcBef>
              <a:spcAft>
                <a:spcPts val="0"/>
              </a:spcAft>
              <a:buClr>
                <a:srgbClr val="CF4520"/>
              </a:buClr>
              <a:buSzPts val="2000"/>
              <a:buNone/>
            </a:pPr>
            <a:r>
              <a:rPr lang="en-US" sz="2400" b="1" dirty="0">
                <a:solidFill>
                  <a:schemeClr val="accent1"/>
                </a:solidFill>
              </a:rPr>
              <a:t>* </a:t>
            </a:r>
            <a:r>
              <a:rPr lang="en-US" sz="2400" b="1" u="sng" dirty="0">
                <a:solidFill>
                  <a:schemeClr val="accent1"/>
                </a:solidFill>
              </a:rPr>
              <a:t>All 4 elements</a:t>
            </a:r>
            <a:r>
              <a:rPr lang="en-US" sz="2400" b="1" dirty="0">
                <a:solidFill>
                  <a:schemeClr val="accent1"/>
                </a:solidFill>
              </a:rPr>
              <a:t> </a:t>
            </a:r>
            <a:r>
              <a:rPr lang="en-US" sz="2400" dirty="0">
                <a:solidFill>
                  <a:schemeClr val="accent1"/>
                </a:solidFill>
              </a:rPr>
              <a:t>must be met for the prosecution to prevail.</a:t>
            </a:r>
            <a:endParaRPr sz="2400" dirty="0">
              <a:solidFill>
                <a:schemeClr val="accent1"/>
              </a:solidFill>
            </a:endParaRPr>
          </a:p>
        </p:txBody>
      </p:sp>
      <p:sp>
        <p:nvSpPr>
          <p:cNvPr id="323" name="Google Shape;323;p1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39</a:t>
            </a:fld>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 calcmode="lin" valueType="num">
                                      <p:cBhvr additive="base">
                                        <p:cTn id="7"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
                                            <p:txEl>
                                              <p:pRg st="1" end="1"/>
                                            </p:txEl>
                                          </p:spTgt>
                                        </p:tgtEl>
                                        <p:attrNameLst>
                                          <p:attrName>style.visibility</p:attrName>
                                        </p:attrNameLst>
                                      </p:cBhvr>
                                      <p:to>
                                        <p:strVal val="visible"/>
                                      </p:to>
                                    </p:set>
                                    <p:anim calcmode="lin" valueType="num">
                                      <p:cBhvr additive="base">
                                        <p:cTn id="13"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anim calcmode="lin" valueType="num">
                                      <p:cBhvr additive="base">
                                        <p:cTn id="19" dur="500" fill="hold"/>
                                        <p:tgtEl>
                                          <p:spTgt spid="3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1">
                                            <p:txEl>
                                              <p:pRg st="4" end="4"/>
                                            </p:txEl>
                                          </p:spTgt>
                                        </p:tgtEl>
                                        <p:attrNameLst>
                                          <p:attrName>style.visibility</p:attrName>
                                        </p:attrNameLst>
                                      </p:cBhvr>
                                      <p:to>
                                        <p:strVal val="visible"/>
                                      </p:to>
                                    </p:set>
                                    <p:anim calcmode="lin" valueType="num">
                                      <p:cBhvr additive="base">
                                        <p:cTn id="23" dur="500" fill="hold"/>
                                        <p:tgtEl>
                                          <p:spTgt spid="32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2">
                                            <p:txEl>
                                              <p:pRg st="1" end="1"/>
                                            </p:txEl>
                                          </p:spTgt>
                                        </p:tgtEl>
                                        <p:attrNameLst>
                                          <p:attrName>style.visibility</p:attrName>
                                        </p:attrNameLst>
                                      </p:cBhvr>
                                      <p:to>
                                        <p:strVal val="visible"/>
                                      </p:to>
                                    </p:set>
                                    <p:anim calcmode="lin" valueType="num">
                                      <p:cBhvr additive="base">
                                        <p:cTn id="29" dur="500" fill="hold"/>
                                        <p:tgtEl>
                                          <p:spTgt spid="32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2">
                                            <p:txEl>
                                              <p:pRg st="2" end="2"/>
                                            </p:txEl>
                                          </p:spTgt>
                                        </p:tgtEl>
                                        <p:attrNameLst>
                                          <p:attrName>style.visibility</p:attrName>
                                        </p:attrNameLst>
                                      </p:cBhvr>
                                      <p:to>
                                        <p:strVal val="visible"/>
                                      </p:to>
                                    </p:set>
                                    <p:anim calcmode="lin" valueType="num">
                                      <p:cBhvr additive="base">
                                        <p:cTn id="33" dur="500" fill="hold"/>
                                        <p:tgtEl>
                                          <p:spTgt spid="32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425925" y="2077064"/>
            <a:ext cx="4047926" cy="2966350"/>
          </a:xfrm>
          <a:prstGeom prst="rect">
            <a:avLst/>
          </a:prstGeom>
          <a:noFill/>
          <a:ln>
            <a:noFill/>
          </a:ln>
        </p:spPr>
      </p:pic>
      <p:sp>
        <p:nvSpPr>
          <p:cNvPr id="155" name="Google Shape;155;p6"/>
          <p:cNvSpPr txBox="1"/>
          <p:nvPr/>
        </p:nvSpPr>
        <p:spPr>
          <a:xfrm>
            <a:off x="4572000" y="553064"/>
            <a:ext cx="4393025" cy="643249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en-US" sz="1800" b="1" i="0" u="sng" strike="noStrike" cap="none" dirty="0">
                <a:solidFill>
                  <a:srgbClr val="C00000"/>
                </a:solidFill>
                <a:latin typeface="Arial"/>
                <a:ea typeface="Arial"/>
                <a:cs typeface="Arial"/>
                <a:sym typeface="Arial"/>
                <a:hlinkClick r:id="rId4">
                  <a:extLst>
                    <a:ext uri="{A12FA001-AC4F-418D-AE19-62706E023703}">
                      <ahyp:hlinkClr xmlns:ahyp="http://schemas.microsoft.com/office/drawing/2018/hyperlinkcolor" val="tx"/>
                    </a:ext>
                  </a:extLst>
                </a:hlinkClick>
              </a:rPr>
              <a:t>OCN Review Bundle (online)</a:t>
            </a:r>
            <a:r>
              <a:rPr lang="en-US" sz="1800" b="1" i="0" u="none" strike="noStrike" cap="none" dirty="0">
                <a:solidFill>
                  <a:srgbClr val="C00000"/>
                </a:solidFill>
                <a:latin typeface="Arial"/>
                <a:ea typeface="Arial"/>
                <a:cs typeface="Arial"/>
                <a:sym typeface="Arial"/>
              </a:rPr>
              <a:t> </a:t>
            </a:r>
            <a:r>
              <a:rPr lang="en-US" sz="1800" b="0" i="0" u="none" strike="noStrike" cap="none" dirty="0">
                <a:solidFill>
                  <a:srgbClr val="C00000"/>
                </a:solidFill>
                <a:latin typeface="Arial"/>
                <a:ea typeface="Arial"/>
                <a:cs typeface="Arial"/>
                <a:sym typeface="Arial"/>
              </a:rPr>
              <a:t> </a:t>
            </a:r>
            <a:endParaRPr sz="1800" b="1" i="0" u="none" strike="noStrike" cap="none" dirty="0">
              <a:solidFill>
                <a:srgbClr val="C00000"/>
              </a:solidFill>
              <a:latin typeface="Arial"/>
              <a:ea typeface="Arial"/>
              <a:cs typeface="Arial"/>
              <a:sym typeface="Arial"/>
            </a:endParaRPr>
          </a:p>
          <a:p>
            <a:pPr marL="457200" marR="0" lvl="0" indent="0" algn="l" rtl="0">
              <a:lnSpc>
                <a:spcPct val="100000"/>
              </a:lnSpc>
              <a:spcBef>
                <a:spcPts val="0"/>
              </a:spcBef>
              <a:spcAft>
                <a:spcPts val="0"/>
              </a:spcAft>
              <a:buNone/>
            </a:pPr>
            <a:r>
              <a:rPr lang="en-US" sz="1800" b="0" i="0" u="none" strike="noStrike" cap="none" dirty="0">
                <a:solidFill>
                  <a:schemeClr val="dk1"/>
                </a:solidFill>
                <a:latin typeface="Arial"/>
                <a:ea typeface="Arial"/>
                <a:cs typeface="Arial"/>
                <a:sym typeface="Arial"/>
              </a:rPr>
              <a:t>4 courses online</a:t>
            </a:r>
            <a:r>
              <a:rPr lang="en-US" sz="1800" b="1" i="0" u="none" strike="noStrike" cap="none" dirty="0">
                <a:solidFill>
                  <a:schemeClr val="dk1"/>
                </a:solidFill>
                <a:latin typeface="Arial"/>
                <a:ea typeface="Arial"/>
                <a:cs typeface="Arial"/>
                <a:sym typeface="Arial"/>
              </a:rPr>
              <a:t> </a:t>
            </a:r>
            <a:r>
              <a:rPr lang="en-US" sz="1800" b="1" i="0" u="none" strike="noStrike" cap="none" dirty="0">
                <a:solidFill>
                  <a:srgbClr val="980000"/>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sz="1800" b="0" i="0" u="none" strike="noStrike" cap="none" dirty="0">
                <a:solidFill>
                  <a:schemeClr val="dk1"/>
                </a:solidFill>
                <a:latin typeface="Arial"/>
                <a:ea typeface="Arial"/>
                <a:cs typeface="Arial"/>
                <a:sym typeface="Arial"/>
              </a:rPr>
              <a:t>ONS </a:t>
            </a:r>
            <a:r>
              <a:rPr lang="en-US" dirty="0">
                <a:solidFill>
                  <a:schemeClr val="dk1"/>
                </a:solidFill>
                <a:latin typeface="Arial"/>
                <a:ea typeface="Arial"/>
                <a:cs typeface="Arial"/>
                <a:sym typeface="Arial"/>
              </a:rPr>
              <a:t>has </a:t>
            </a:r>
            <a:r>
              <a:rPr lang="en-US" sz="1800" b="0" i="0" u="none" strike="noStrike" cap="none" dirty="0">
                <a:solidFill>
                  <a:srgbClr val="00B050"/>
                </a:solidFill>
                <a:latin typeface="Arial"/>
                <a:ea typeface="Arial"/>
                <a:cs typeface="Arial"/>
                <a:sym typeface="Arial"/>
              </a:rPr>
              <a:t>FREE</a:t>
            </a:r>
            <a:r>
              <a:rPr lang="en-US" sz="1800" b="0" i="0" u="none" strike="noStrike" cap="none" dirty="0">
                <a:solidFill>
                  <a:schemeClr val="dk1"/>
                </a:solidFill>
                <a:latin typeface="Arial"/>
                <a:ea typeface="Arial"/>
                <a:cs typeface="Arial"/>
                <a:sym typeface="Arial"/>
              </a:rPr>
              <a:t> continuing education resources: </a:t>
            </a:r>
            <a:r>
              <a:rPr lang="en-US" sz="1800" b="1" i="1" u="sng" strike="noStrike" cap="none" dirty="0">
                <a:solidFill>
                  <a:srgbClr val="00B050"/>
                </a:solidFill>
                <a:latin typeface="Arial"/>
                <a:ea typeface="Arial"/>
                <a:cs typeface="Arial"/>
                <a:sym typeface="Arial"/>
                <a:hlinkClick r:id="rId5">
                  <a:extLst>
                    <a:ext uri="{A12FA001-AC4F-418D-AE19-62706E023703}">
                      <ahyp:hlinkClr xmlns:ahyp="http://schemas.microsoft.com/office/drawing/2018/hyperlinkcolor" val="tx"/>
                    </a:ext>
                  </a:extLst>
                </a:hlinkClick>
              </a:rPr>
              <a:t>Explore Resources </a:t>
            </a:r>
            <a:r>
              <a:rPr lang="en-US" sz="1800" b="1" i="1" u="none" strike="noStrike" cap="none" dirty="0">
                <a:solidFill>
                  <a:srgbClr val="00B050"/>
                </a:solidFill>
                <a:latin typeface="Arial"/>
                <a:ea typeface="Arial"/>
                <a:cs typeface="Arial"/>
                <a:sym typeface="Arial"/>
              </a:rPr>
              <a:t>  </a:t>
            </a:r>
            <a:r>
              <a:rPr lang="en-US" sz="1400" b="1" i="1" u="none" strike="noStrike" cap="none" dirty="0">
                <a:solidFill>
                  <a:srgbClr val="00B050"/>
                </a:solidFill>
                <a:latin typeface="Arial"/>
                <a:ea typeface="Arial"/>
                <a:cs typeface="Arial"/>
                <a:sym typeface="Arial"/>
              </a:rPr>
              <a:t>(link)</a:t>
            </a:r>
            <a:endParaRPr sz="1400" b="1" i="1" u="none" strike="noStrike" cap="none" dirty="0">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b="1" i="1" dirty="0"/>
          </a:p>
          <a:p>
            <a:pPr marL="45720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457200" lvl="0" indent="-336550">
              <a:buClr>
                <a:srgbClr val="333333"/>
              </a:buClr>
              <a:buSzPts val="1700"/>
              <a:buFont typeface="Trebuchet MS"/>
              <a:buChar char="●"/>
            </a:pPr>
            <a:r>
              <a:rPr lang="en-US" sz="1700" b="1" i="0" u="none" strike="noStrike" cap="none" dirty="0">
                <a:solidFill>
                  <a:srgbClr val="333333"/>
                </a:solidFill>
                <a:highlight>
                  <a:srgbClr val="FFFFFF"/>
                </a:highlight>
                <a:latin typeface="Trebuchet MS"/>
                <a:ea typeface="Trebuchet MS"/>
                <a:cs typeface="Trebuchet MS"/>
                <a:sym typeface="Trebuchet MS"/>
              </a:rPr>
              <a:t>ONCC has the </a:t>
            </a:r>
            <a:r>
              <a:rPr lang="en-US" sz="1700" b="1" i="0" u="none" strike="noStrike" cap="none" dirty="0">
                <a:solidFill>
                  <a:srgbClr val="00B050"/>
                </a:solidFill>
                <a:highlight>
                  <a:srgbClr val="FFFFFF"/>
                </a:highlight>
                <a:latin typeface="Trebuchet MS"/>
                <a:ea typeface="Trebuchet MS"/>
                <a:cs typeface="Trebuchet MS"/>
                <a:sym typeface="Trebuchet MS"/>
              </a:rPr>
              <a:t>Big List of FREE</a:t>
            </a:r>
            <a:r>
              <a:rPr lang="en-US" sz="1700" b="1" i="0" u="none" strike="noStrike" cap="none" dirty="0">
                <a:solidFill>
                  <a:srgbClr val="333333"/>
                </a:solidFill>
                <a:highlight>
                  <a:srgbClr val="FFFFFF"/>
                </a:highlight>
                <a:latin typeface="Trebuchet MS"/>
                <a:ea typeface="Trebuchet MS"/>
                <a:cs typeface="Trebuchet MS"/>
                <a:sym typeface="Trebuchet MS"/>
              </a:rPr>
              <a:t> </a:t>
            </a:r>
            <a:r>
              <a:rPr lang="en-US" sz="1700" b="1" i="0" u="none" strike="noStrike" cap="none" dirty="0">
                <a:solidFill>
                  <a:srgbClr val="00B050"/>
                </a:solidFill>
                <a:highlight>
                  <a:srgbClr val="FFFFFF"/>
                </a:highlight>
                <a:latin typeface="Trebuchet MS"/>
                <a:ea typeface="Trebuchet MS"/>
                <a:cs typeface="Trebuchet MS"/>
                <a:sym typeface="Trebuchet MS"/>
              </a:rPr>
              <a:t>nursing continuing education (CE) </a:t>
            </a:r>
            <a:r>
              <a:rPr lang="en-US" sz="1700" b="1" i="0" u="none" strike="noStrike" cap="none" dirty="0">
                <a:solidFill>
                  <a:srgbClr val="333333"/>
                </a:solidFill>
                <a:highlight>
                  <a:srgbClr val="FFFFFF"/>
                </a:highlight>
                <a:latin typeface="Trebuchet MS"/>
                <a:ea typeface="Trebuchet MS"/>
                <a:cs typeface="Trebuchet MS"/>
                <a:sym typeface="Trebuchet MS"/>
              </a:rPr>
              <a:t>from many websites, journals, and organizations. </a:t>
            </a:r>
          </a:p>
          <a:p>
            <a:pPr marL="120650" lvl="0">
              <a:buClr>
                <a:srgbClr val="333333"/>
              </a:buClr>
              <a:buSzPts val="1700"/>
            </a:pPr>
            <a:r>
              <a:rPr lang="en-US" sz="1700" b="1" i="0" u="none" strike="noStrike" cap="none" dirty="0">
                <a:solidFill>
                  <a:srgbClr val="333333"/>
                </a:solidFill>
                <a:highlight>
                  <a:srgbClr val="FFFFFF"/>
                </a:highlight>
                <a:latin typeface="Trebuchet MS"/>
                <a:ea typeface="Trebuchet MS"/>
                <a:cs typeface="Trebuchet MS"/>
                <a:sym typeface="Trebuchet MS"/>
              </a:rPr>
              <a:t>	Explore….. 	</a:t>
            </a:r>
            <a:r>
              <a:rPr lang="en-US" sz="900" b="1" dirty="0">
                <a:solidFill>
                  <a:srgbClr val="333333"/>
                </a:solidFill>
                <a:latin typeface="Trebuchet MS"/>
                <a:ea typeface="Trebuchet MS"/>
                <a:cs typeface="Trebuchet MS"/>
                <a:sym typeface="Trebuchet MS"/>
                <a:hlinkClick r:id="rId6"/>
              </a:rPr>
              <a:t>https://www.oncc.org/files/Big	List_29.pdf</a:t>
            </a:r>
            <a:r>
              <a:rPr lang="en-US" sz="900" b="1" dirty="0">
                <a:solidFill>
                  <a:srgbClr val="333333"/>
                </a:solidFill>
                <a:latin typeface="Trebuchet MS"/>
                <a:ea typeface="Trebuchet MS"/>
                <a:cs typeface="Trebuchet MS"/>
                <a:sym typeface="Trebuchet MS"/>
              </a:rPr>
              <a:t>  </a:t>
            </a:r>
            <a:r>
              <a:rPr lang="en-US" sz="1400" b="1" i="1" dirty="0">
                <a:solidFill>
                  <a:srgbClr val="333333"/>
                </a:solidFill>
                <a:latin typeface="Trebuchet MS"/>
                <a:ea typeface="Trebuchet MS"/>
                <a:cs typeface="Trebuchet MS"/>
                <a:sym typeface="Trebuchet MS"/>
              </a:rPr>
              <a:t>(link)</a:t>
            </a:r>
            <a:endParaRPr sz="1400" b="1" i="1" dirty="0">
              <a:solidFill>
                <a:srgbClr val="333333"/>
              </a:solidFill>
              <a:highlight>
                <a:srgbClr val="FFFFFF"/>
              </a:highlight>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700" b="1" dirty="0">
              <a:solidFill>
                <a:schemeClr val="dk1"/>
              </a:solidFill>
            </a:endParaRPr>
          </a:p>
          <a:p>
            <a:pPr marL="457200" marR="0" lvl="0" indent="-317500" algn="l" rtl="0">
              <a:lnSpc>
                <a:spcPct val="100000"/>
              </a:lnSpc>
              <a:spcBef>
                <a:spcPts val="0"/>
              </a:spcBef>
              <a:spcAft>
                <a:spcPts val="0"/>
              </a:spcAft>
              <a:buSzPts val="1400"/>
              <a:buFont typeface="Arial"/>
              <a:buChar char="●"/>
            </a:pPr>
            <a:r>
              <a:rPr lang="en-US" sz="1700" b="1" i="0" u="none" strike="noStrike" cap="none" dirty="0">
                <a:solidFill>
                  <a:schemeClr val="dk1"/>
                </a:solidFill>
                <a:latin typeface="Arial"/>
                <a:ea typeface="Arial"/>
                <a:cs typeface="Arial"/>
                <a:sym typeface="Arial"/>
              </a:rPr>
              <a:t>Other resources: </a:t>
            </a:r>
            <a:endParaRPr sz="1700" b="1" i="0" u="none" strike="noStrike" cap="none" dirty="0">
              <a:solidFill>
                <a:schemeClr val="dk1"/>
              </a:solidFill>
              <a:latin typeface="Arial"/>
              <a:ea typeface="Arial"/>
              <a:cs typeface="Arial"/>
              <a:sym typeface="Arial"/>
            </a:endParaRPr>
          </a:p>
          <a:p>
            <a:pPr marL="457200" marR="0" lvl="0" indent="0" rtl="0">
              <a:lnSpc>
                <a:spcPct val="100000"/>
              </a:lnSpc>
              <a:spcBef>
                <a:spcPts val="0"/>
              </a:spcBef>
              <a:spcAft>
                <a:spcPts val="0"/>
              </a:spcAft>
              <a:buNone/>
            </a:pPr>
            <a:r>
              <a:rPr lang="en-US" sz="1800" b="1" i="0" u="sng" strike="noStrike" cap="none" dirty="0">
                <a:solidFill>
                  <a:srgbClr val="00B050"/>
                </a:solidFill>
                <a:latin typeface="Arial"/>
                <a:ea typeface="Arial"/>
                <a:cs typeface="Arial"/>
                <a:sym typeface="Arial"/>
                <a:hlinkClick r:id="rId7">
                  <a:extLst>
                    <a:ext uri="{A12FA001-AC4F-418D-AE19-62706E023703}">
                      <ahyp:hlinkClr xmlns:ahyp="http://schemas.microsoft.com/office/drawing/2018/hyperlinkcolor" val="tx"/>
                    </a:ext>
                  </a:extLst>
                </a:hlinkClick>
              </a:rPr>
              <a:t>ONCC Practice Test</a:t>
            </a:r>
            <a:r>
              <a:rPr lang="en-US" sz="3200" b="1" i="0" u="none" strike="noStrike" cap="none" dirty="0">
                <a:solidFill>
                  <a:srgbClr val="00B050"/>
                </a:solidFill>
                <a:latin typeface="Arial"/>
                <a:ea typeface="Arial"/>
                <a:cs typeface="Arial"/>
                <a:sym typeface="Arial"/>
              </a:rPr>
              <a:t> </a:t>
            </a:r>
            <a:r>
              <a:rPr lang="en-US" sz="1600" b="1" i="0" u="none" strike="noStrike" cap="none" dirty="0">
                <a:solidFill>
                  <a:srgbClr val="00B050"/>
                </a:solidFill>
                <a:latin typeface="Arial"/>
                <a:ea typeface="Arial"/>
                <a:cs typeface="Arial"/>
                <a:sym typeface="Arial"/>
              </a:rPr>
              <a:t>free</a:t>
            </a:r>
            <a:r>
              <a:rPr lang="en-US" sz="3200" b="1" i="0" u="none" strike="noStrike" cap="none" dirty="0">
                <a:solidFill>
                  <a:srgbClr val="00B050"/>
                </a:solidFill>
                <a:latin typeface="Arial"/>
                <a:ea typeface="Arial"/>
                <a:cs typeface="Arial"/>
                <a:sym typeface="Arial"/>
              </a:rPr>
              <a:t> </a:t>
            </a:r>
            <a:r>
              <a:rPr lang="en-US" sz="1400" b="1" i="1" u="none" strike="noStrike" cap="none" dirty="0">
                <a:solidFill>
                  <a:schemeClr val="dk1"/>
                </a:solidFill>
                <a:latin typeface="Arial"/>
                <a:ea typeface="Arial"/>
                <a:cs typeface="Arial"/>
                <a:sym typeface="Arial"/>
              </a:rPr>
              <a:t>(link)</a:t>
            </a:r>
          </a:p>
          <a:p>
            <a:pPr marL="457200" marR="0" lvl="0" indent="0" rtl="0">
              <a:lnSpc>
                <a:spcPct val="100000"/>
              </a:lnSpc>
              <a:spcBef>
                <a:spcPts val="0"/>
              </a:spcBef>
              <a:spcAft>
                <a:spcPts val="0"/>
              </a:spcAft>
              <a:buNone/>
            </a:pPr>
            <a:endParaRPr lang="en-US" sz="1400" b="1" i="1" dirty="0">
              <a:solidFill>
                <a:schemeClr val="dk1"/>
              </a:solidFill>
              <a:latin typeface="Arial"/>
              <a:ea typeface="Arial"/>
              <a:cs typeface="Arial"/>
              <a:sym typeface="Arial"/>
            </a:endParaRPr>
          </a:p>
          <a:p>
            <a:pPr marL="457200" marR="0" lvl="0" indent="0" rtl="0">
              <a:lnSpc>
                <a:spcPct val="100000"/>
              </a:lnSpc>
              <a:spcBef>
                <a:spcPts val="0"/>
              </a:spcBef>
              <a:spcAft>
                <a:spcPts val="0"/>
              </a:spcAft>
              <a:buNone/>
            </a:pPr>
            <a:r>
              <a:rPr lang="en-US" b="1" dirty="0">
                <a:solidFill>
                  <a:srgbClr val="C00000"/>
                </a:solidFill>
                <a:latin typeface="Arial"/>
                <a:ea typeface="Arial"/>
                <a:cs typeface="Arial"/>
                <a:sym typeface="Arial"/>
              </a:rPr>
              <a:t>OCN practice tests </a:t>
            </a:r>
            <a:r>
              <a:rPr lang="en-US" b="1" dirty="0">
                <a:latin typeface="Arial"/>
                <a:ea typeface="Arial"/>
                <a:cs typeface="Arial"/>
                <a:sym typeface="Arial"/>
              </a:rPr>
              <a:t>on the ONS website </a:t>
            </a:r>
            <a:r>
              <a:rPr lang="en-US" b="1" dirty="0">
                <a:solidFill>
                  <a:srgbClr val="C00000"/>
                </a:solidFill>
                <a:latin typeface="Arial"/>
                <a:ea typeface="Arial"/>
                <a:cs typeface="Arial"/>
                <a:sym typeface="Arial"/>
              </a:rPr>
              <a:t>$$</a:t>
            </a:r>
            <a:endParaRPr b="1"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747678"/>
              </a:solidFill>
              <a:latin typeface="Arial"/>
              <a:ea typeface="Arial"/>
              <a:cs typeface="Arial"/>
              <a:sym typeface="Arial"/>
            </a:endParaRPr>
          </a:p>
        </p:txBody>
      </p:sp>
      <p:sp>
        <p:nvSpPr>
          <p:cNvPr id="5" name="TextBox 4">
            <a:extLst>
              <a:ext uri="{FF2B5EF4-FFF2-40B4-BE49-F238E27FC236}">
                <a16:creationId xmlns:a16="http://schemas.microsoft.com/office/drawing/2014/main" id="{E566F159-3556-47EE-B286-F680BC070939}"/>
              </a:ext>
            </a:extLst>
          </p:cNvPr>
          <p:cNvSpPr txBox="1"/>
          <p:nvPr/>
        </p:nvSpPr>
        <p:spPr>
          <a:xfrm>
            <a:off x="263801" y="553063"/>
            <a:ext cx="3724275" cy="1200329"/>
          </a:xfrm>
          <a:prstGeom prst="rect">
            <a:avLst/>
          </a:prstGeom>
          <a:noFill/>
        </p:spPr>
        <p:txBody>
          <a:bodyPr wrap="square" rtlCol="0">
            <a:spAutoFit/>
          </a:bodyPr>
          <a:lstStyle/>
          <a:p>
            <a:pPr algn="ctr"/>
            <a:r>
              <a:rPr lang="en-US" sz="2400" b="1" dirty="0">
                <a:solidFill>
                  <a:schemeClr val="accent1"/>
                </a:solidFill>
              </a:rPr>
              <a:t>ONS and ONCC Resources for CEUs / Certification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box(in)">
                                      <p:cBhvr>
                                        <p:cTn id="7" dur="500"/>
                                        <p:tgtEl>
                                          <p:spTgt spid="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5">
                                            <p:txEl>
                                              <p:pRg st="1" end="1"/>
                                            </p:txEl>
                                          </p:spTgt>
                                        </p:tgtEl>
                                        <p:attrNameLst>
                                          <p:attrName>style.visibility</p:attrName>
                                        </p:attrNameLst>
                                      </p:cBhvr>
                                      <p:to>
                                        <p:strVal val="visible"/>
                                      </p:to>
                                    </p:set>
                                    <p:animEffect transition="in" filter="box(in)">
                                      <p:cBhvr>
                                        <p:cTn id="10" dur="500"/>
                                        <p:tgtEl>
                                          <p:spTgt spid="15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55">
                                            <p:txEl>
                                              <p:pRg st="3" end="3"/>
                                            </p:txEl>
                                          </p:spTgt>
                                        </p:tgtEl>
                                        <p:attrNameLst>
                                          <p:attrName>style.visibility</p:attrName>
                                        </p:attrNameLst>
                                      </p:cBhvr>
                                      <p:to>
                                        <p:strVal val="visible"/>
                                      </p:to>
                                    </p:set>
                                    <p:animEffect transition="in" filter="box(in)">
                                      <p:cBhvr>
                                        <p:cTn id="13" dur="500"/>
                                        <p:tgtEl>
                                          <p:spTgt spid="155">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55">
                                            <p:txEl>
                                              <p:pRg st="6" end="6"/>
                                            </p:txEl>
                                          </p:spTgt>
                                        </p:tgtEl>
                                        <p:attrNameLst>
                                          <p:attrName>style.visibility</p:attrName>
                                        </p:attrNameLst>
                                      </p:cBhvr>
                                      <p:to>
                                        <p:strVal val="visible"/>
                                      </p:to>
                                    </p:set>
                                    <p:animEffect transition="in" filter="box(in)">
                                      <p:cBhvr>
                                        <p:cTn id="16" dur="500"/>
                                        <p:tgtEl>
                                          <p:spTgt spid="155">
                                            <p:txEl>
                                              <p:pRg st="6" end="6"/>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55">
                                            <p:txEl>
                                              <p:pRg st="7" end="7"/>
                                            </p:txEl>
                                          </p:spTgt>
                                        </p:tgtEl>
                                        <p:attrNameLst>
                                          <p:attrName>style.visibility</p:attrName>
                                        </p:attrNameLst>
                                      </p:cBhvr>
                                      <p:to>
                                        <p:strVal val="visible"/>
                                      </p:to>
                                    </p:set>
                                    <p:animEffect transition="in" filter="box(in)">
                                      <p:cBhvr>
                                        <p:cTn id="19" dur="500"/>
                                        <p:tgtEl>
                                          <p:spTgt spid="155">
                                            <p:txEl>
                                              <p:pRg st="7" end="7"/>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55">
                                            <p:txEl>
                                              <p:pRg st="9" end="9"/>
                                            </p:txEl>
                                          </p:spTgt>
                                        </p:tgtEl>
                                        <p:attrNameLst>
                                          <p:attrName>style.visibility</p:attrName>
                                        </p:attrNameLst>
                                      </p:cBhvr>
                                      <p:to>
                                        <p:strVal val="visible"/>
                                      </p:to>
                                    </p:set>
                                    <p:animEffect transition="in" filter="box(in)">
                                      <p:cBhvr>
                                        <p:cTn id="22" dur="500"/>
                                        <p:tgtEl>
                                          <p:spTgt spid="155">
                                            <p:txEl>
                                              <p:pRg st="9" end="9"/>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55">
                                            <p:txEl>
                                              <p:pRg st="10" end="10"/>
                                            </p:txEl>
                                          </p:spTgt>
                                        </p:tgtEl>
                                        <p:attrNameLst>
                                          <p:attrName>style.visibility</p:attrName>
                                        </p:attrNameLst>
                                      </p:cBhvr>
                                      <p:to>
                                        <p:strVal val="visible"/>
                                      </p:to>
                                    </p:set>
                                    <p:animEffect transition="in" filter="box(in)">
                                      <p:cBhvr>
                                        <p:cTn id="25" dur="500"/>
                                        <p:tgtEl>
                                          <p:spTgt spid="155">
                                            <p:txEl>
                                              <p:pRg st="10" end="1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55">
                                            <p:txEl>
                                              <p:pRg st="12" end="12"/>
                                            </p:txEl>
                                          </p:spTgt>
                                        </p:tgtEl>
                                        <p:attrNameLst>
                                          <p:attrName>style.visibility</p:attrName>
                                        </p:attrNameLst>
                                      </p:cBhvr>
                                      <p:to>
                                        <p:strVal val="visible"/>
                                      </p:to>
                                    </p:set>
                                    <p:animEffect transition="in" filter="box(in)">
                                      <p:cBhvr>
                                        <p:cTn id="28" dur="500"/>
                                        <p:tgtEl>
                                          <p:spTgt spid="1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8725ee9754_0_1527"/>
          <p:cNvSpPr txBox="1">
            <a:spLocks noGrp="1"/>
          </p:cNvSpPr>
          <p:nvPr>
            <p:ph type="title"/>
          </p:nvPr>
        </p:nvSpPr>
        <p:spPr>
          <a:xfrm>
            <a:off x="311700" y="77417"/>
            <a:ext cx="8520600" cy="763500"/>
          </a:xfrm>
          <a:prstGeom prst="rect">
            <a:avLst/>
          </a:prstGeom>
          <a:noFill/>
          <a:ln>
            <a:noFill/>
          </a:ln>
        </p:spPr>
        <p:txBody>
          <a:bodyPr spcFirstLastPara="1" wrap="square" lIns="91425" tIns="45700" rIns="91425" bIns="45700" anchor="t" anchorCtr="0">
            <a:noAutofit/>
          </a:bodyPr>
          <a:lstStyle/>
          <a:p>
            <a:pPr marL="0" lvl="0" indent="0" algn="l" rtl="0">
              <a:lnSpc>
                <a:spcPct val="122222"/>
              </a:lnSpc>
              <a:spcBef>
                <a:spcPts val="0"/>
              </a:spcBef>
              <a:spcAft>
                <a:spcPts val="0"/>
              </a:spcAft>
              <a:buClr>
                <a:srgbClr val="69BE28"/>
              </a:buClr>
              <a:buSzPts val="2600"/>
              <a:buFont typeface="Arial"/>
              <a:buNone/>
            </a:pPr>
            <a:r>
              <a:rPr lang="en-US" sz="2800" b="1" i="1" dirty="0">
                <a:solidFill>
                  <a:srgbClr val="0070C0"/>
                </a:solidFill>
              </a:rPr>
              <a:t> </a:t>
            </a:r>
            <a:r>
              <a:rPr lang="en-US" b="1" dirty="0">
                <a:solidFill>
                  <a:srgbClr val="0070C0"/>
                </a:solidFill>
              </a:rPr>
              <a:t>	</a:t>
            </a:r>
            <a:r>
              <a:rPr lang="en-US" sz="2400" b="1" dirty="0">
                <a:solidFill>
                  <a:srgbClr val="0070C0"/>
                </a:solidFill>
              </a:rPr>
              <a:t>CASE STUDY #1:    </a:t>
            </a:r>
            <a:r>
              <a:rPr lang="en-US" sz="2400" b="1" dirty="0">
                <a:solidFill>
                  <a:schemeClr val="accent1"/>
                </a:solidFill>
              </a:rPr>
              <a:t>Patient/Family Education</a:t>
            </a:r>
            <a:endParaRPr sz="2400" b="1" dirty="0">
              <a:solidFill>
                <a:schemeClr val="accent1"/>
              </a:solidFill>
            </a:endParaRPr>
          </a:p>
        </p:txBody>
      </p:sp>
      <p:sp>
        <p:nvSpPr>
          <p:cNvPr id="352" name="Google Shape;352;g8725ee9754_0_1527"/>
          <p:cNvSpPr txBox="1">
            <a:spLocks noGrp="1"/>
          </p:cNvSpPr>
          <p:nvPr>
            <p:ph type="body" idx="1"/>
          </p:nvPr>
        </p:nvSpPr>
        <p:spPr>
          <a:xfrm>
            <a:off x="311700" y="1280683"/>
            <a:ext cx="3999900" cy="4555200"/>
          </a:xfrm>
          <a:prstGeom prst="rect">
            <a:avLst/>
          </a:prstGeom>
          <a:noFill/>
          <a:ln>
            <a:noFill/>
          </a:ln>
        </p:spPr>
        <p:txBody>
          <a:bodyPr spcFirstLastPara="1" wrap="square" lIns="91425" tIns="45700" rIns="91425" bIns="45700" anchor="t" anchorCtr="0">
            <a:noAutofit/>
          </a:bodyPr>
          <a:lstStyle/>
          <a:p>
            <a:pPr marL="0" lvl="0" indent="0">
              <a:lnSpc>
                <a:spcPct val="100000"/>
              </a:lnSpc>
              <a:buSzPts val="2200"/>
              <a:buNone/>
            </a:pPr>
            <a:r>
              <a:rPr lang="en-US" sz="2000" b="1" i="1" dirty="0">
                <a:solidFill>
                  <a:schemeClr val="accent2"/>
                </a:solidFill>
              </a:rPr>
              <a:t>Mr. Peters 75y.o. with Esophageal cancer had been managed well by his wife with MS </a:t>
            </a:r>
            <a:r>
              <a:rPr lang="en-US" sz="2000" b="1" i="1" dirty="0" err="1">
                <a:solidFill>
                  <a:schemeClr val="accent2"/>
                </a:solidFill>
              </a:rPr>
              <a:t>Contin</a:t>
            </a:r>
            <a:r>
              <a:rPr lang="en-US" sz="2000" i="1" dirty="0">
                <a:solidFill>
                  <a:schemeClr val="accent2"/>
                </a:solidFill>
              </a:rPr>
              <a:t>®</a:t>
            </a:r>
            <a:r>
              <a:rPr lang="en-US" sz="2000" b="1" i="1" dirty="0">
                <a:solidFill>
                  <a:schemeClr val="accent2"/>
                </a:solidFill>
              </a:rPr>
              <a:t> 60mg BID </a:t>
            </a:r>
            <a:r>
              <a:rPr lang="en-US" sz="2000" b="1" i="1" dirty="0" err="1">
                <a:solidFill>
                  <a:schemeClr val="accent2"/>
                </a:solidFill>
              </a:rPr>
              <a:t>po</a:t>
            </a:r>
            <a:r>
              <a:rPr lang="en-US" sz="2000" b="1" i="1" dirty="0">
                <a:solidFill>
                  <a:schemeClr val="accent2"/>
                </a:solidFill>
              </a:rPr>
              <a:t>.</a:t>
            </a:r>
            <a:endParaRPr sz="2000" b="1" i="1" dirty="0">
              <a:solidFill>
                <a:schemeClr val="accent2"/>
              </a:solidFill>
            </a:endParaRPr>
          </a:p>
          <a:p>
            <a:pPr marL="0" lvl="0" indent="0" algn="l" rtl="0">
              <a:lnSpc>
                <a:spcPct val="100000"/>
              </a:lnSpc>
              <a:spcBef>
                <a:spcPts val="600"/>
              </a:spcBef>
              <a:spcAft>
                <a:spcPts val="0"/>
              </a:spcAft>
              <a:buSzPts val="2200"/>
              <a:buNone/>
            </a:pPr>
            <a:endParaRPr sz="2000" b="1" i="1" dirty="0">
              <a:solidFill>
                <a:schemeClr val="accent2"/>
              </a:solidFill>
            </a:endParaRPr>
          </a:p>
          <a:p>
            <a:pPr marL="0" lvl="0" indent="0">
              <a:lnSpc>
                <a:spcPct val="100000"/>
              </a:lnSpc>
              <a:spcBef>
                <a:spcPts val="600"/>
              </a:spcBef>
              <a:buSzPts val="2200"/>
              <a:buNone/>
            </a:pPr>
            <a:r>
              <a:rPr lang="en-US" sz="2000" b="1" i="1" dirty="0">
                <a:solidFill>
                  <a:schemeClr val="accent2"/>
                </a:solidFill>
              </a:rPr>
              <a:t>But now presents with obstruction of his esophagus. He is admitted for a PEG tube and is now ordered for </a:t>
            </a:r>
            <a:r>
              <a:rPr lang="en-US" sz="2000" b="1" i="1" dirty="0" err="1">
                <a:solidFill>
                  <a:schemeClr val="accent2"/>
                </a:solidFill>
              </a:rPr>
              <a:t>Duragesic</a:t>
            </a:r>
            <a:r>
              <a:rPr lang="en-US" sz="2000" i="1" dirty="0">
                <a:solidFill>
                  <a:schemeClr val="accent2"/>
                </a:solidFill>
              </a:rPr>
              <a:t>®</a:t>
            </a:r>
            <a:r>
              <a:rPr lang="en-US" sz="2000" b="1" i="1" dirty="0">
                <a:solidFill>
                  <a:schemeClr val="accent2"/>
                </a:solidFill>
              </a:rPr>
              <a:t> 25 mcg/h q 3d.</a:t>
            </a:r>
            <a:endParaRPr sz="2000" b="1" i="1" dirty="0">
              <a:solidFill>
                <a:schemeClr val="accent2"/>
              </a:solidFill>
            </a:endParaRPr>
          </a:p>
          <a:p>
            <a:pPr marL="0" lvl="0" indent="0" algn="l" rtl="0">
              <a:lnSpc>
                <a:spcPct val="100000"/>
              </a:lnSpc>
              <a:spcBef>
                <a:spcPts val="600"/>
              </a:spcBef>
              <a:spcAft>
                <a:spcPts val="0"/>
              </a:spcAft>
              <a:buSzPts val="2200"/>
              <a:buNone/>
            </a:pPr>
            <a:endParaRPr sz="2000" b="1" i="1" dirty="0">
              <a:solidFill>
                <a:schemeClr val="accent2"/>
              </a:solidFill>
            </a:endParaRPr>
          </a:p>
          <a:p>
            <a:pPr marL="0" lvl="0" indent="0" algn="l" rtl="0">
              <a:lnSpc>
                <a:spcPct val="100000"/>
              </a:lnSpc>
              <a:spcBef>
                <a:spcPts val="600"/>
              </a:spcBef>
              <a:spcAft>
                <a:spcPts val="0"/>
              </a:spcAft>
              <a:buSzPts val="2200"/>
              <a:buNone/>
            </a:pPr>
            <a:r>
              <a:rPr lang="en-US" sz="2000" b="1" i="1" dirty="0">
                <a:solidFill>
                  <a:schemeClr val="accent2"/>
                </a:solidFill>
              </a:rPr>
              <a:t>The RN taught his wife how to apply the patch and had her return demonstration.</a:t>
            </a:r>
            <a:endParaRPr sz="1900" b="1" i="1" dirty="0"/>
          </a:p>
          <a:p>
            <a:pPr marL="0" lvl="0" indent="0" algn="l" rtl="0">
              <a:lnSpc>
                <a:spcPct val="100000"/>
              </a:lnSpc>
              <a:spcBef>
                <a:spcPts val="600"/>
              </a:spcBef>
              <a:spcAft>
                <a:spcPts val="0"/>
              </a:spcAft>
              <a:buSzPts val="2200"/>
              <a:buNone/>
            </a:pPr>
            <a:endParaRPr sz="2500" b="1" i="1" dirty="0"/>
          </a:p>
          <a:p>
            <a:pPr marL="0" lvl="0" indent="0" algn="l" rtl="0">
              <a:lnSpc>
                <a:spcPct val="100000"/>
              </a:lnSpc>
              <a:spcBef>
                <a:spcPts val="600"/>
              </a:spcBef>
              <a:spcAft>
                <a:spcPts val="0"/>
              </a:spcAft>
              <a:buSzPts val="2200"/>
              <a:buNone/>
            </a:pPr>
            <a:endParaRPr sz="1200" b="1" i="1" dirty="0"/>
          </a:p>
          <a:p>
            <a:pPr marL="914400" lvl="0" indent="0" algn="l" rtl="0">
              <a:lnSpc>
                <a:spcPct val="112000"/>
              </a:lnSpc>
              <a:spcBef>
                <a:spcPts val="1200"/>
              </a:spcBef>
              <a:spcAft>
                <a:spcPts val="600"/>
              </a:spcAft>
              <a:buSzPts val="2200"/>
              <a:buNone/>
            </a:pPr>
            <a:endParaRPr sz="2000" b="1" i="1" dirty="0">
              <a:solidFill>
                <a:schemeClr val="accent1"/>
              </a:solidFill>
            </a:endParaRPr>
          </a:p>
        </p:txBody>
      </p:sp>
      <p:sp>
        <p:nvSpPr>
          <p:cNvPr id="353" name="Google Shape;353;g8725ee9754_0_152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
        <p:nvSpPr>
          <p:cNvPr id="354" name="Google Shape;354;g8725ee9754_0_1527"/>
          <p:cNvSpPr txBox="1">
            <a:spLocks noGrp="1"/>
          </p:cNvSpPr>
          <p:nvPr>
            <p:ph type="body" idx="2"/>
          </p:nvPr>
        </p:nvSpPr>
        <p:spPr>
          <a:xfrm>
            <a:off x="4853518" y="894302"/>
            <a:ext cx="3999900" cy="532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US" sz="1800" b="1" i="1" dirty="0">
                <a:solidFill>
                  <a:schemeClr val="accent1"/>
                </a:solidFill>
              </a:rPr>
              <a:t>Unfortunately, patient was</a:t>
            </a:r>
            <a:endParaRPr sz="1800" b="1" i="1" dirty="0">
              <a:solidFill>
                <a:schemeClr val="accent1"/>
              </a:solidFill>
            </a:endParaRPr>
          </a:p>
          <a:p>
            <a:pPr marL="0" lvl="0" indent="0" algn="l" rtl="0">
              <a:spcBef>
                <a:spcPts val="0"/>
              </a:spcBef>
              <a:spcAft>
                <a:spcPts val="0"/>
              </a:spcAft>
              <a:buSzPts val="1100"/>
              <a:buNone/>
            </a:pPr>
            <a:r>
              <a:rPr lang="en-US" sz="1800" b="1" i="1" dirty="0">
                <a:solidFill>
                  <a:schemeClr val="accent1"/>
                </a:solidFill>
              </a:rPr>
              <a:t>readmitted to the ER 48 hours later obtunded.</a:t>
            </a:r>
            <a:endParaRPr sz="1800" b="1" i="1" dirty="0">
              <a:solidFill>
                <a:schemeClr val="accent1"/>
              </a:solidFill>
            </a:endParaRPr>
          </a:p>
          <a:p>
            <a:pPr marL="0" lvl="0" indent="0" algn="l" rtl="0">
              <a:spcBef>
                <a:spcPts val="0"/>
              </a:spcBef>
              <a:spcAft>
                <a:spcPts val="0"/>
              </a:spcAft>
              <a:buClr>
                <a:schemeClr val="dk1"/>
              </a:buClr>
              <a:buSzPts val="1100"/>
              <a:buFont typeface="Arial"/>
              <a:buNone/>
            </a:pPr>
            <a:endParaRPr sz="1800" b="1" i="1" dirty="0">
              <a:solidFill>
                <a:schemeClr val="accent1"/>
              </a:solidFill>
            </a:endParaRPr>
          </a:p>
          <a:p>
            <a:pPr marL="0" lvl="0" indent="0" algn="l" rtl="0">
              <a:spcBef>
                <a:spcPts val="600"/>
              </a:spcBef>
              <a:spcAft>
                <a:spcPts val="0"/>
              </a:spcAft>
              <a:buSzPts val="1100"/>
              <a:buNone/>
            </a:pPr>
            <a:r>
              <a:rPr lang="en-US" sz="1800" b="1" i="1" dirty="0">
                <a:solidFill>
                  <a:schemeClr val="accent1"/>
                </a:solidFill>
              </a:rPr>
              <a:t>He was found to have multiple patches on his torso because  </a:t>
            </a:r>
            <a:endParaRPr sz="1800" b="1" i="1" dirty="0">
              <a:solidFill>
                <a:schemeClr val="accent1"/>
              </a:solidFill>
            </a:endParaRPr>
          </a:p>
          <a:p>
            <a:pPr marL="0" lvl="0" indent="0" algn="l" rtl="0">
              <a:spcBef>
                <a:spcPts val="600"/>
              </a:spcBef>
              <a:spcAft>
                <a:spcPts val="0"/>
              </a:spcAft>
              <a:buSzPts val="1100"/>
              <a:buNone/>
            </a:pPr>
            <a:r>
              <a:rPr lang="en-US" sz="1800" b="1" i="1" dirty="0">
                <a:solidFill>
                  <a:schemeClr val="accent1"/>
                </a:solidFill>
              </a:rPr>
              <a:t>Mrs. Peters did not understand the change in frequency to q 3d, and how to remove the patch.</a:t>
            </a:r>
          </a:p>
          <a:p>
            <a:pPr marL="0" lvl="0" indent="0" algn="l" rtl="0">
              <a:spcBef>
                <a:spcPts val="600"/>
              </a:spcBef>
              <a:spcAft>
                <a:spcPts val="0"/>
              </a:spcAft>
              <a:buSzPts val="1100"/>
              <a:buNone/>
            </a:pPr>
            <a:endParaRPr sz="1800" b="1" i="1" dirty="0">
              <a:solidFill>
                <a:schemeClr val="accent1"/>
              </a:solidFill>
            </a:endParaRPr>
          </a:p>
          <a:p>
            <a:pPr marL="0" lvl="0" indent="0" algn="l" rtl="0">
              <a:spcBef>
                <a:spcPts val="600"/>
              </a:spcBef>
              <a:spcAft>
                <a:spcPts val="0"/>
              </a:spcAft>
              <a:buSzPts val="1100"/>
              <a:buNone/>
            </a:pPr>
            <a:r>
              <a:rPr lang="en-US" sz="1800" b="1" i="1" dirty="0">
                <a:solidFill>
                  <a:schemeClr val="accent1"/>
                </a:solidFill>
                <a:latin typeface="+mj-lt"/>
              </a:rPr>
              <a:t>She had applied a new patch Q 12h and had not removed the prior patches.</a:t>
            </a:r>
            <a:endParaRPr sz="1800" b="1" i="1" dirty="0">
              <a:solidFill>
                <a:schemeClr val="accent1"/>
              </a:solidFill>
              <a:latin typeface="+mj-lt"/>
            </a:endParaRPr>
          </a:p>
          <a:p>
            <a:pPr marL="0" lvl="0" indent="0" algn="l" rtl="0">
              <a:spcBef>
                <a:spcPts val="600"/>
              </a:spcBef>
              <a:spcAft>
                <a:spcPts val="0"/>
              </a:spcAft>
              <a:buClr>
                <a:schemeClr val="dk1"/>
              </a:buClr>
              <a:buSzPts val="1100"/>
              <a:buFont typeface="Arial"/>
              <a:buNone/>
            </a:pPr>
            <a:endParaRPr sz="1800" b="1" i="1" dirty="0">
              <a:solidFill>
                <a:srgbClr val="0084C1"/>
              </a:solidFill>
            </a:endParaRPr>
          </a:p>
          <a:p>
            <a:pPr marL="0" lvl="0" indent="0" algn="l" rtl="0">
              <a:spcAft>
                <a:spcPts val="0"/>
              </a:spcAft>
              <a:buClr>
                <a:schemeClr val="dk1"/>
              </a:buClr>
              <a:buSzPts val="1100"/>
              <a:buFont typeface="Arial"/>
              <a:buNone/>
            </a:pPr>
            <a:r>
              <a:rPr lang="en-US" sz="2400" b="1" i="1" dirty="0">
                <a:solidFill>
                  <a:srgbClr val="980000"/>
                </a:solidFill>
              </a:rPr>
              <a:t>Is this professional negligence? 	</a:t>
            </a:r>
          </a:p>
          <a:p>
            <a:pPr marL="0" lvl="0" indent="0" algn="l" rtl="0">
              <a:spcAft>
                <a:spcPts val="0"/>
              </a:spcAft>
              <a:buClr>
                <a:schemeClr val="dk1"/>
              </a:buClr>
              <a:buSzPts val="1100"/>
              <a:buFont typeface="Arial"/>
              <a:buNone/>
            </a:pPr>
            <a:endParaRPr lang="en-US" sz="800" b="1" i="1" dirty="0">
              <a:solidFill>
                <a:srgbClr val="980000"/>
              </a:solidFill>
            </a:endParaRPr>
          </a:p>
          <a:p>
            <a:pPr marL="0" lvl="0" indent="0" algn="l" rtl="0">
              <a:spcAft>
                <a:spcPts val="0"/>
              </a:spcAft>
              <a:buClr>
                <a:schemeClr val="dk1"/>
              </a:buClr>
              <a:buSzPts val="1100"/>
              <a:buFont typeface="Arial"/>
              <a:buNone/>
            </a:pPr>
            <a:r>
              <a:rPr lang="en-US" sz="2400" b="1" i="1" dirty="0">
                <a:solidFill>
                  <a:srgbClr val="980000"/>
                </a:solidFill>
              </a:rPr>
              <a:t>or</a:t>
            </a:r>
            <a:endParaRPr sz="2400" b="1" i="1" dirty="0">
              <a:solidFill>
                <a:srgbClr val="980000"/>
              </a:solidFill>
            </a:endParaRPr>
          </a:p>
          <a:p>
            <a:pPr marL="0" lvl="0" indent="0" algn="l" rtl="0">
              <a:spcAft>
                <a:spcPts val="0"/>
              </a:spcAft>
              <a:buClr>
                <a:schemeClr val="dk1"/>
              </a:buClr>
              <a:buSzPts val="1100"/>
              <a:buFont typeface="Arial"/>
              <a:buNone/>
            </a:pPr>
            <a:endParaRPr lang="en-US" sz="800" b="1" i="1" dirty="0">
              <a:solidFill>
                <a:srgbClr val="980000"/>
              </a:solidFill>
            </a:endParaRPr>
          </a:p>
          <a:p>
            <a:pPr marL="0" lvl="0" indent="0" algn="l" rtl="0">
              <a:spcAft>
                <a:spcPts val="0"/>
              </a:spcAft>
              <a:buClr>
                <a:schemeClr val="dk1"/>
              </a:buClr>
              <a:buSzPts val="1100"/>
              <a:buFont typeface="Arial"/>
              <a:buNone/>
            </a:pPr>
            <a:r>
              <a:rPr lang="en-US" sz="2400" b="1" i="1" dirty="0">
                <a:solidFill>
                  <a:srgbClr val="980000"/>
                </a:solidFill>
              </a:rPr>
              <a:t>Is this a criminal act?</a:t>
            </a:r>
          </a:p>
          <a:p>
            <a:pPr marL="0" lvl="0" indent="0" algn="l" rtl="0">
              <a:spcBef>
                <a:spcPts val="600"/>
              </a:spcBef>
              <a:spcAft>
                <a:spcPts val="0"/>
              </a:spcAft>
              <a:buClr>
                <a:schemeClr val="dk1"/>
              </a:buClr>
              <a:buSzPts val="1100"/>
              <a:buFont typeface="Arial"/>
              <a:buNone/>
            </a:pPr>
            <a:endParaRPr sz="2400" b="1" i="1" dirty="0">
              <a:solidFill>
                <a:srgbClr val="980000"/>
              </a:solidFill>
            </a:endParaRPr>
          </a:p>
          <a:p>
            <a:pPr marL="0" lvl="0" indent="0" algn="l" rtl="0">
              <a:lnSpc>
                <a:spcPct val="100000"/>
              </a:lnSpc>
              <a:spcBef>
                <a:spcPts val="0"/>
              </a:spcBef>
              <a:spcAft>
                <a:spcPts val="0"/>
              </a:spcAft>
              <a:buSzPts val="2200"/>
              <a:buNone/>
            </a:pPr>
            <a:endParaRPr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anim calcmode="lin" valueType="num">
                                      <p:cBhvr additive="base">
                                        <p:cTn id="7" dur="500" fill="hold"/>
                                        <p:tgtEl>
                                          <p:spTgt spid="3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4">
                                            <p:txEl>
                                              <p:pRg st="1" end="1"/>
                                            </p:txEl>
                                          </p:spTgt>
                                        </p:tgtEl>
                                        <p:attrNameLst>
                                          <p:attrName>style.visibility</p:attrName>
                                        </p:attrNameLst>
                                      </p:cBhvr>
                                      <p:to>
                                        <p:strVal val="visible"/>
                                      </p:to>
                                    </p:set>
                                    <p:anim calcmode="lin" valueType="num">
                                      <p:cBhvr additive="base">
                                        <p:cTn id="11" dur="500" fill="hold"/>
                                        <p:tgtEl>
                                          <p:spTgt spid="3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4">
                                            <p:txEl>
                                              <p:pRg st="3" end="3"/>
                                            </p:txEl>
                                          </p:spTgt>
                                        </p:tgtEl>
                                        <p:attrNameLst>
                                          <p:attrName>style.visibility</p:attrName>
                                        </p:attrNameLst>
                                      </p:cBhvr>
                                      <p:to>
                                        <p:strVal val="visible"/>
                                      </p:to>
                                    </p:set>
                                    <p:anim calcmode="lin" valueType="num">
                                      <p:cBhvr additive="base">
                                        <p:cTn id="17" dur="500" fill="hold"/>
                                        <p:tgtEl>
                                          <p:spTgt spid="35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4">
                                            <p:txEl>
                                              <p:pRg st="4" end="4"/>
                                            </p:txEl>
                                          </p:spTgt>
                                        </p:tgtEl>
                                        <p:attrNameLst>
                                          <p:attrName>style.visibility</p:attrName>
                                        </p:attrNameLst>
                                      </p:cBhvr>
                                      <p:to>
                                        <p:strVal val="visible"/>
                                      </p:to>
                                    </p:set>
                                    <p:anim calcmode="lin" valueType="num">
                                      <p:cBhvr additive="base">
                                        <p:cTn id="21" dur="500" fill="hold"/>
                                        <p:tgtEl>
                                          <p:spTgt spid="35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4">
                                            <p:txEl>
                                              <p:pRg st="6" end="6"/>
                                            </p:txEl>
                                          </p:spTgt>
                                        </p:tgtEl>
                                        <p:attrNameLst>
                                          <p:attrName>style.visibility</p:attrName>
                                        </p:attrNameLst>
                                      </p:cBhvr>
                                      <p:to>
                                        <p:strVal val="visible"/>
                                      </p:to>
                                    </p:set>
                                    <p:anim calcmode="lin" valueType="num">
                                      <p:cBhvr additive="base">
                                        <p:cTn id="27" dur="500" fill="hold"/>
                                        <p:tgtEl>
                                          <p:spTgt spid="35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54">
                                            <p:txEl>
                                              <p:pRg st="8" end="8"/>
                                            </p:txEl>
                                          </p:spTgt>
                                        </p:tgtEl>
                                        <p:attrNameLst>
                                          <p:attrName>style.visibility</p:attrName>
                                        </p:attrNameLst>
                                      </p:cBhvr>
                                      <p:to>
                                        <p:strVal val="visible"/>
                                      </p:to>
                                    </p:set>
                                    <p:anim calcmode="lin" valueType="num">
                                      <p:cBhvr>
                                        <p:cTn id="33" dur="1000" fill="hold"/>
                                        <p:tgtEl>
                                          <p:spTgt spid="354">
                                            <p:txEl>
                                              <p:pRg st="8" end="8"/>
                                            </p:txEl>
                                          </p:spTgt>
                                        </p:tgtEl>
                                        <p:attrNameLst>
                                          <p:attrName>ppt_w</p:attrName>
                                        </p:attrNameLst>
                                      </p:cBhvr>
                                      <p:tavLst>
                                        <p:tav tm="0">
                                          <p:val>
                                            <p:strVal val="#ppt_w*0.70"/>
                                          </p:val>
                                        </p:tav>
                                        <p:tav tm="100000">
                                          <p:val>
                                            <p:strVal val="#ppt_w"/>
                                          </p:val>
                                        </p:tav>
                                      </p:tavLst>
                                    </p:anim>
                                    <p:anim calcmode="lin" valueType="num">
                                      <p:cBhvr>
                                        <p:cTn id="34" dur="1000" fill="hold"/>
                                        <p:tgtEl>
                                          <p:spTgt spid="354">
                                            <p:txEl>
                                              <p:pRg st="8" end="8"/>
                                            </p:txEl>
                                          </p:spTgt>
                                        </p:tgtEl>
                                        <p:attrNameLst>
                                          <p:attrName>ppt_h</p:attrName>
                                        </p:attrNameLst>
                                      </p:cBhvr>
                                      <p:tavLst>
                                        <p:tav tm="0">
                                          <p:val>
                                            <p:strVal val="#ppt_h"/>
                                          </p:val>
                                        </p:tav>
                                        <p:tav tm="100000">
                                          <p:val>
                                            <p:strVal val="#ppt_h"/>
                                          </p:val>
                                        </p:tav>
                                      </p:tavLst>
                                    </p:anim>
                                    <p:animEffect transition="in" filter="fade">
                                      <p:cBhvr>
                                        <p:cTn id="35" dur="1000"/>
                                        <p:tgtEl>
                                          <p:spTgt spid="35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54">
                                            <p:txEl>
                                              <p:pRg st="10" end="10"/>
                                            </p:txEl>
                                          </p:spTgt>
                                        </p:tgtEl>
                                        <p:attrNameLst>
                                          <p:attrName>style.visibility</p:attrName>
                                        </p:attrNameLst>
                                      </p:cBhvr>
                                      <p:to>
                                        <p:strVal val="visible"/>
                                      </p:to>
                                    </p:set>
                                    <p:anim calcmode="lin" valueType="num">
                                      <p:cBhvr>
                                        <p:cTn id="40" dur="1000" fill="hold"/>
                                        <p:tgtEl>
                                          <p:spTgt spid="354">
                                            <p:txEl>
                                              <p:pRg st="10" end="10"/>
                                            </p:txEl>
                                          </p:spTgt>
                                        </p:tgtEl>
                                        <p:attrNameLst>
                                          <p:attrName>ppt_w</p:attrName>
                                        </p:attrNameLst>
                                      </p:cBhvr>
                                      <p:tavLst>
                                        <p:tav tm="0">
                                          <p:val>
                                            <p:strVal val="#ppt_w*0.70"/>
                                          </p:val>
                                        </p:tav>
                                        <p:tav tm="100000">
                                          <p:val>
                                            <p:strVal val="#ppt_w"/>
                                          </p:val>
                                        </p:tav>
                                      </p:tavLst>
                                    </p:anim>
                                    <p:anim calcmode="lin" valueType="num">
                                      <p:cBhvr>
                                        <p:cTn id="41" dur="1000" fill="hold"/>
                                        <p:tgtEl>
                                          <p:spTgt spid="354">
                                            <p:txEl>
                                              <p:pRg st="10" end="10"/>
                                            </p:txEl>
                                          </p:spTgt>
                                        </p:tgtEl>
                                        <p:attrNameLst>
                                          <p:attrName>ppt_h</p:attrName>
                                        </p:attrNameLst>
                                      </p:cBhvr>
                                      <p:tavLst>
                                        <p:tav tm="0">
                                          <p:val>
                                            <p:strVal val="#ppt_h"/>
                                          </p:val>
                                        </p:tav>
                                        <p:tav tm="100000">
                                          <p:val>
                                            <p:strVal val="#ppt_h"/>
                                          </p:val>
                                        </p:tav>
                                      </p:tavLst>
                                    </p:anim>
                                    <p:animEffect transition="in" filter="fade">
                                      <p:cBhvr>
                                        <p:cTn id="42" dur="1000"/>
                                        <p:tgtEl>
                                          <p:spTgt spid="354">
                                            <p:txEl>
                                              <p:pRg st="10" end="10"/>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54">
                                            <p:txEl>
                                              <p:pRg st="12" end="12"/>
                                            </p:txEl>
                                          </p:spTgt>
                                        </p:tgtEl>
                                        <p:attrNameLst>
                                          <p:attrName>style.visibility</p:attrName>
                                        </p:attrNameLst>
                                      </p:cBhvr>
                                      <p:to>
                                        <p:strVal val="visible"/>
                                      </p:to>
                                    </p:set>
                                    <p:anim calcmode="lin" valueType="num">
                                      <p:cBhvr>
                                        <p:cTn id="45" dur="1000" fill="hold"/>
                                        <p:tgtEl>
                                          <p:spTgt spid="354">
                                            <p:txEl>
                                              <p:pRg st="12" end="12"/>
                                            </p:txEl>
                                          </p:spTgt>
                                        </p:tgtEl>
                                        <p:attrNameLst>
                                          <p:attrName>ppt_w</p:attrName>
                                        </p:attrNameLst>
                                      </p:cBhvr>
                                      <p:tavLst>
                                        <p:tav tm="0">
                                          <p:val>
                                            <p:strVal val="#ppt_w*0.70"/>
                                          </p:val>
                                        </p:tav>
                                        <p:tav tm="100000">
                                          <p:val>
                                            <p:strVal val="#ppt_w"/>
                                          </p:val>
                                        </p:tav>
                                      </p:tavLst>
                                    </p:anim>
                                    <p:anim calcmode="lin" valueType="num">
                                      <p:cBhvr>
                                        <p:cTn id="46" dur="1000" fill="hold"/>
                                        <p:tgtEl>
                                          <p:spTgt spid="354">
                                            <p:txEl>
                                              <p:pRg st="12" end="12"/>
                                            </p:txEl>
                                          </p:spTgt>
                                        </p:tgtEl>
                                        <p:attrNameLst>
                                          <p:attrName>ppt_h</p:attrName>
                                        </p:attrNameLst>
                                      </p:cBhvr>
                                      <p:tavLst>
                                        <p:tav tm="0">
                                          <p:val>
                                            <p:strVal val="#ppt_h"/>
                                          </p:val>
                                        </p:tav>
                                        <p:tav tm="100000">
                                          <p:val>
                                            <p:strVal val="#ppt_h"/>
                                          </p:val>
                                        </p:tav>
                                      </p:tavLst>
                                    </p:anim>
                                    <p:animEffect transition="in" filter="fade">
                                      <p:cBhvr>
                                        <p:cTn id="47" dur="1000"/>
                                        <p:tgtEl>
                                          <p:spTgt spid="35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g89c9a35908_0_16"/>
          <p:cNvSpPr txBox="1">
            <a:spLocks noGrp="1"/>
          </p:cNvSpPr>
          <p:nvPr>
            <p:ph type="body" idx="1"/>
          </p:nvPr>
        </p:nvSpPr>
        <p:spPr>
          <a:xfrm>
            <a:off x="258000" y="695800"/>
            <a:ext cx="8628000" cy="4910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SzPts val="1100"/>
              <a:buNone/>
            </a:pPr>
            <a:r>
              <a:rPr lang="en-US" sz="2500" b="1" i="1" dirty="0">
                <a:solidFill>
                  <a:srgbClr val="0070C0"/>
                </a:solidFill>
              </a:rPr>
              <a:t>Professional negligence?  </a:t>
            </a:r>
            <a:endParaRPr sz="2500" b="1" i="1" dirty="0">
              <a:solidFill>
                <a:srgbClr val="0070C0"/>
              </a:solidFill>
            </a:endParaRPr>
          </a:p>
          <a:p>
            <a:pPr marL="0" lvl="0" indent="0" algn="ctr" rtl="0">
              <a:lnSpc>
                <a:spcPct val="115000"/>
              </a:lnSpc>
              <a:spcBef>
                <a:spcPts val="1200"/>
              </a:spcBef>
              <a:spcAft>
                <a:spcPts val="0"/>
              </a:spcAft>
              <a:buSzPts val="1100"/>
              <a:buNone/>
            </a:pPr>
            <a:r>
              <a:rPr lang="en-US" sz="2500" b="1" i="1" dirty="0">
                <a:solidFill>
                  <a:srgbClr val="C00000"/>
                </a:solidFill>
              </a:rPr>
              <a:t>YES</a:t>
            </a:r>
            <a:endParaRPr sz="2500" b="1" i="1" dirty="0">
              <a:solidFill>
                <a:srgbClr val="C00000"/>
              </a:solidFill>
            </a:endParaRPr>
          </a:p>
          <a:p>
            <a:pPr marL="0" lvl="0" indent="0" algn="ctr" rtl="0">
              <a:lnSpc>
                <a:spcPct val="115000"/>
              </a:lnSpc>
              <a:spcBef>
                <a:spcPts val="1200"/>
              </a:spcBef>
              <a:spcAft>
                <a:spcPts val="0"/>
              </a:spcAft>
              <a:buClr>
                <a:schemeClr val="dk1"/>
              </a:buClr>
              <a:buSzPts val="1100"/>
              <a:buFont typeface="Arial"/>
              <a:buNone/>
            </a:pPr>
            <a:r>
              <a:rPr lang="en-US" sz="2300" i="1" dirty="0">
                <a:solidFill>
                  <a:srgbClr val="0070C0"/>
                </a:solidFill>
              </a:rPr>
              <a:t>The RN did not validate/document that the wife understood all components of safe </a:t>
            </a:r>
            <a:r>
              <a:rPr lang="en-US" sz="2300" i="1" dirty="0" err="1">
                <a:solidFill>
                  <a:srgbClr val="0070C0"/>
                </a:solidFill>
              </a:rPr>
              <a:t>Duragesic</a:t>
            </a:r>
            <a:r>
              <a:rPr lang="en-US" sz="2300" i="1" dirty="0">
                <a:solidFill>
                  <a:srgbClr val="0070C0"/>
                </a:solidFill>
              </a:rPr>
              <a:t>® administration.</a:t>
            </a:r>
            <a:endParaRPr sz="2300" i="1" dirty="0">
              <a:solidFill>
                <a:srgbClr val="0070C0"/>
              </a:solidFill>
            </a:endParaRPr>
          </a:p>
          <a:p>
            <a:pPr marL="0" lvl="0" indent="0" algn="l" rtl="0">
              <a:lnSpc>
                <a:spcPct val="112000"/>
              </a:lnSpc>
              <a:spcBef>
                <a:spcPts val="1200"/>
              </a:spcBef>
              <a:spcAft>
                <a:spcPts val="0"/>
              </a:spcAft>
              <a:buClr>
                <a:schemeClr val="dk1"/>
              </a:buClr>
              <a:buSzPts val="1100"/>
              <a:buFont typeface="Arial"/>
              <a:buNone/>
            </a:pPr>
            <a:r>
              <a:rPr lang="en-US" sz="2000" i="1" dirty="0">
                <a:solidFill>
                  <a:srgbClr val="183E75"/>
                </a:solidFill>
              </a:rPr>
              <a:t>Was there a </a:t>
            </a:r>
            <a:r>
              <a:rPr lang="en-US" sz="2000" b="1" i="1" u="sng" dirty="0">
                <a:solidFill>
                  <a:srgbClr val="183E75"/>
                </a:solidFill>
              </a:rPr>
              <a:t>breach of duty</a:t>
            </a:r>
            <a:r>
              <a:rPr lang="en-US" sz="2000" b="1" i="1" dirty="0">
                <a:solidFill>
                  <a:srgbClr val="183E75"/>
                </a:solidFill>
              </a:rPr>
              <a:t> </a:t>
            </a:r>
            <a:r>
              <a:rPr lang="en-US" sz="2000" i="1" dirty="0">
                <a:solidFill>
                  <a:srgbClr val="183E75"/>
                </a:solidFill>
              </a:rPr>
              <a:t>between the nurse and the patient’s caregiver</a:t>
            </a:r>
            <a:endParaRPr sz="2000" i="1" dirty="0">
              <a:solidFill>
                <a:srgbClr val="183E75"/>
              </a:solidFill>
            </a:endParaRPr>
          </a:p>
          <a:p>
            <a:pPr marL="1371600" lvl="0" indent="0" algn="l" rtl="0">
              <a:lnSpc>
                <a:spcPct val="112000"/>
              </a:lnSpc>
              <a:spcBef>
                <a:spcPts val="1200"/>
              </a:spcBef>
              <a:spcAft>
                <a:spcPts val="0"/>
              </a:spcAft>
              <a:buClr>
                <a:schemeClr val="dk1"/>
              </a:buClr>
              <a:buSzPts val="1100"/>
              <a:buFont typeface="Arial"/>
              <a:buNone/>
            </a:pPr>
            <a:r>
              <a:rPr lang="en-US" sz="2000" i="1" dirty="0">
                <a:solidFill>
                  <a:srgbClr val="183E75"/>
                </a:solidFill>
              </a:rPr>
              <a:t>                		   </a:t>
            </a:r>
            <a:r>
              <a:rPr lang="en-US" sz="2000" b="1" i="1" dirty="0">
                <a:solidFill>
                  <a:srgbClr val="0070C0"/>
                </a:solidFill>
              </a:rPr>
              <a:t>AND</a:t>
            </a:r>
            <a:endParaRPr sz="2000" b="1" i="1" dirty="0">
              <a:solidFill>
                <a:srgbClr val="0070C0"/>
              </a:solidFill>
            </a:endParaRPr>
          </a:p>
          <a:p>
            <a:pPr marL="0" lvl="0" indent="0" algn="ctr" rtl="0">
              <a:lnSpc>
                <a:spcPct val="102000"/>
              </a:lnSpc>
              <a:spcBef>
                <a:spcPts val="1600"/>
              </a:spcBef>
              <a:spcAft>
                <a:spcPts val="0"/>
              </a:spcAft>
              <a:buClr>
                <a:schemeClr val="dk1"/>
              </a:buClr>
              <a:buSzPts val="1100"/>
              <a:buFont typeface="Arial"/>
              <a:buNone/>
            </a:pPr>
            <a:r>
              <a:rPr lang="en-US" sz="2000" i="1" dirty="0">
                <a:solidFill>
                  <a:srgbClr val="183E75"/>
                </a:solidFill>
              </a:rPr>
              <a:t>Was there a careless </a:t>
            </a:r>
            <a:r>
              <a:rPr lang="en-US" sz="2000" b="1" i="1" u="sng" dirty="0">
                <a:solidFill>
                  <a:srgbClr val="183E75"/>
                </a:solidFill>
              </a:rPr>
              <a:t>act of omission</a:t>
            </a:r>
            <a:r>
              <a:rPr lang="en-US" sz="2000" i="1" dirty="0">
                <a:solidFill>
                  <a:srgbClr val="183E75"/>
                </a:solidFill>
              </a:rPr>
              <a:t> by the RN that resulted in harm to the person to whom the caregiver has a duty (to teach safe use of medication)</a:t>
            </a:r>
          </a:p>
          <a:p>
            <a:pPr marL="0" lvl="0" indent="0" algn="ctr" rtl="0">
              <a:lnSpc>
                <a:spcPct val="102000"/>
              </a:lnSpc>
              <a:spcBef>
                <a:spcPts val="1600"/>
              </a:spcBef>
              <a:spcAft>
                <a:spcPts val="0"/>
              </a:spcAft>
              <a:buClr>
                <a:schemeClr val="dk1"/>
              </a:buClr>
              <a:buSzPts val="1100"/>
              <a:buFont typeface="Arial"/>
              <a:buNone/>
            </a:pPr>
            <a:endParaRPr lang="en-US" sz="1050" i="1" dirty="0">
              <a:solidFill>
                <a:srgbClr val="183E75"/>
              </a:solidFill>
            </a:endParaRPr>
          </a:p>
          <a:p>
            <a:pPr marL="0" lvl="0" indent="0" algn="ctr" rtl="0">
              <a:lnSpc>
                <a:spcPct val="100000"/>
              </a:lnSpc>
              <a:spcBef>
                <a:spcPts val="600"/>
              </a:spcBef>
              <a:spcAft>
                <a:spcPts val="0"/>
              </a:spcAft>
              <a:buClr>
                <a:schemeClr val="dk1"/>
              </a:buClr>
              <a:buSzPts val="1100"/>
              <a:buFont typeface="Arial"/>
              <a:buNone/>
            </a:pPr>
            <a:r>
              <a:rPr lang="en-US" sz="2400" i="1" dirty="0">
                <a:solidFill>
                  <a:srgbClr val="0070C0"/>
                </a:solidFill>
              </a:rPr>
              <a:t>The patient recovered; </a:t>
            </a:r>
          </a:p>
          <a:p>
            <a:pPr marL="0" lvl="0" indent="0" algn="ctr" rtl="0">
              <a:lnSpc>
                <a:spcPct val="100000"/>
              </a:lnSpc>
              <a:spcBef>
                <a:spcPts val="600"/>
              </a:spcBef>
              <a:spcAft>
                <a:spcPts val="0"/>
              </a:spcAft>
              <a:buClr>
                <a:schemeClr val="dk1"/>
              </a:buClr>
              <a:buSzPts val="1100"/>
              <a:buFont typeface="Arial"/>
              <a:buNone/>
            </a:pPr>
            <a:r>
              <a:rPr lang="en-US" sz="2400" i="1" dirty="0">
                <a:solidFill>
                  <a:srgbClr val="0070C0"/>
                </a:solidFill>
              </a:rPr>
              <a:t>and there was no criminal action for this incident.</a:t>
            </a:r>
            <a:endParaRPr sz="2400" i="1" dirty="0">
              <a:solidFill>
                <a:srgbClr val="0070C0"/>
              </a:solidFill>
            </a:endParaRPr>
          </a:p>
          <a:p>
            <a:pPr marL="0" lvl="0" indent="0" algn="l" rtl="0">
              <a:lnSpc>
                <a:spcPct val="100000"/>
              </a:lnSpc>
              <a:spcBef>
                <a:spcPts val="1200"/>
              </a:spcBef>
              <a:spcAft>
                <a:spcPts val="0"/>
              </a:spcAft>
              <a:buSzPts val="2200"/>
              <a:buNone/>
            </a:pPr>
            <a:endParaRPr sz="2500" b="1" i="1" dirty="0">
              <a:solidFill>
                <a:schemeClr val="accent2"/>
              </a:solidFill>
            </a:endParaRPr>
          </a:p>
          <a:p>
            <a:pPr marL="0" lvl="0" indent="0" algn="l" rtl="0">
              <a:lnSpc>
                <a:spcPct val="100000"/>
              </a:lnSpc>
              <a:spcBef>
                <a:spcPts val="600"/>
              </a:spcBef>
              <a:spcAft>
                <a:spcPts val="0"/>
              </a:spcAft>
              <a:buSzPts val="2200"/>
              <a:buNone/>
            </a:pPr>
            <a:endParaRPr sz="1900" b="1" i="1" dirty="0"/>
          </a:p>
          <a:p>
            <a:pPr marL="0" lvl="0" indent="0" algn="l" rtl="0">
              <a:lnSpc>
                <a:spcPct val="100000"/>
              </a:lnSpc>
              <a:spcBef>
                <a:spcPts val="600"/>
              </a:spcBef>
              <a:spcAft>
                <a:spcPts val="0"/>
              </a:spcAft>
              <a:buSzPts val="2200"/>
              <a:buNone/>
            </a:pPr>
            <a:endParaRPr sz="2500" b="1" i="1" dirty="0"/>
          </a:p>
          <a:p>
            <a:pPr marL="0" lvl="0" indent="0" algn="l" rtl="0">
              <a:lnSpc>
                <a:spcPct val="100000"/>
              </a:lnSpc>
              <a:spcBef>
                <a:spcPts val="600"/>
              </a:spcBef>
              <a:spcAft>
                <a:spcPts val="0"/>
              </a:spcAft>
              <a:buSzPts val="2200"/>
              <a:buNone/>
            </a:pPr>
            <a:endParaRPr sz="1200" b="1" i="1" dirty="0"/>
          </a:p>
          <a:p>
            <a:pPr marL="914400" lvl="0" indent="0" algn="l" rtl="0">
              <a:lnSpc>
                <a:spcPct val="112000"/>
              </a:lnSpc>
              <a:spcBef>
                <a:spcPts val="1200"/>
              </a:spcBef>
              <a:spcAft>
                <a:spcPts val="600"/>
              </a:spcAft>
              <a:buSzPts val="2200"/>
              <a:buNone/>
            </a:pPr>
            <a:endParaRPr sz="2000" b="1" i="1" dirty="0">
              <a:solidFill>
                <a:schemeClr val="accent1"/>
              </a:solidFill>
            </a:endParaRPr>
          </a:p>
        </p:txBody>
      </p:sp>
      <p:sp>
        <p:nvSpPr>
          <p:cNvPr id="361" name="Google Shape;361;g89c9a35908_0_16"/>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0">
                                            <p:txEl>
                                              <p:pRg st="1" end="1"/>
                                            </p:txEl>
                                          </p:spTgt>
                                        </p:tgtEl>
                                        <p:attrNameLst>
                                          <p:attrName>style.visibility</p:attrName>
                                        </p:attrNameLst>
                                      </p:cBhvr>
                                      <p:to>
                                        <p:strVal val="visible"/>
                                      </p:to>
                                    </p:set>
                                    <p:anim calcmode="lin" valueType="num">
                                      <p:cBhvr>
                                        <p:cTn id="7" dur="1000" fill="hold"/>
                                        <p:tgtEl>
                                          <p:spTgt spid="360">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60">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8791f283c5_0_88"/>
          <p:cNvSpPr txBox="1">
            <a:spLocks noGrp="1"/>
          </p:cNvSpPr>
          <p:nvPr>
            <p:ph type="title"/>
          </p:nvPr>
        </p:nvSpPr>
        <p:spPr>
          <a:xfrm>
            <a:off x="376200" y="195642"/>
            <a:ext cx="8520600" cy="76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Font typeface="Arial"/>
              <a:buNone/>
            </a:pPr>
            <a:r>
              <a:rPr lang="en-US" sz="2400" b="1">
                <a:solidFill>
                  <a:schemeClr val="accent2"/>
                </a:solidFill>
              </a:rPr>
              <a:t>CASE STUDY #2 :   </a:t>
            </a:r>
            <a:r>
              <a:rPr lang="en-US" sz="2400" b="1">
                <a:solidFill>
                  <a:srgbClr val="0084C1"/>
                </a:solidFill>
              </a:rPr>
              <a:t> Medication Error</a:t>
            </a:r>
            <a:endParaRPr b="1">
              <a:solidFill>
                <a:srgbClr val="0084C1"/>
              </a:solidFill>
            </a:endParaRPr>
          </a:p>
        </p:txBody>
      </p:sp>
      <p:sp>
        <p:nvSpPr>
          <p:cNvPr id="377" name="Google Shape;377;g8791f283c5_0_88"/>
          <p:cNvSpPr txBox="1">
            <a:spLocks noGrp="1"/>
          </p:cNvSpPr>
          <p:nvPr>
            <p:ph type="body" idx="1"/>
          </p:nvPr>
        </p:nvSpPr>
        <p:spPr>
          <a:xfrm>
            <a:off x="414300" y="959149"/>
            <a:ext cx="4837924" cy="4917543"/>
          </a:xfrm>
          <a:prstGeom prst="rect">
            <a:avLst/>
          </a:prstGeom>
          <a:noFill/>
          <a:ln>
            <a:noFill/>
          </a:ln>
        </p:spPr>
        <p:txBody>
          <a:bodyPr spcFirstLastPara="1" wrap="square" lIns="91425" tIns="45700" rIns="91425" bIns="45700" anchor="t" anchorCtr="0">
            <a:noAutofit/>
          </a:bodyPr>
          <a:lstStyle/>
          <a:p>
            <a:pPr marL="0" lvl="0" indent="0">
              <a:lnSpc>
                <a:spcPct val="100000"/>
              </a:lnSpc>
              <a:buSzPts val="2200"/>
              <a:buNone/>
            </a:pPr>
            <a:r>
              <a:rPr lang="en-US" sz="2400" i="1" dirty="0">
                <a:solidFill>
                  <a:schemeClr val="accent2"/>
                </a:solidFill>
              </a:rPr>
              <a:t>December 2017 an Emory Hospital float RN has an order to premedicate a r/o cranial bleed  patient with Versed IV  for a </a:t>
            </a:r>
            <a:r>
              <a:rPr lang="en-US" sz="2400" i="1" dirty="0" err="1">
                <a:solidFill>
                  <a:schemeClr val="accent2"/>
                </a:solidFill>
              </a:rPr>
              <a:t>followup</a:t>
            </a:r>
            <a:r>
              <a:rPr lang="en-US" sz="2400" i="1" dirty="0">
                <a:solidFill>
                  <a:schemeClr val="accent2"/>
                </a:solidFill>
              </a:rPr>
              <a:t> MRI.</a:t>
            </a:r>
            <a:endParaRPr sz="2400" i="1" dirty="0">
              <a:solidFill>
                <a:schemeClr val="accent2"/>
              </a:solidFill>
            </a:endParaRPr>
          </a:p>
          <a:p>
            <a:pPr marL="0" lvl="0" indent="0" algn="l" rtl="0">
              <a:lnSpc>
                <a:spcPct val="100000"/>
              </a:lnSpc>
              <a:spcBef>
                <a:spcPts val="600"/>
              </a:spcBef>
              <a:spcAft>
                <a:spcPts val="0"/>
              </a:spcAft>
              <a:buSzPts val="2200"/>
              <a:buNone/>
            </a:pPr>
            <a:r>
              <a:rPr lang="en-US" sz="2400" i="1" dirty="0">
                <a:solidFill>
                  <a:schemeClr val="accent2"/>
                </a:solidFill>
              </a:rPr>
              <a:t>The RN overrides the medication dispensing system and mistakenly administers a dose of vecuronium (a paralyzing agent).</a:t>
            </a:r>
            <a:endParaRPr sz="2400" i="1" dirty="0">
              <a:solidFill>
                <a:schemeClr val="accent2"/>
              </a:solidFill>
            </a:endParaRPr>
          </a:p>
          <a:p>
            <a:pPr marL="0" lvl="0" indent="0" algn="l" rtl="0">
              <a:lnSpc>
                <a:spcPct val="100000"/>
              </a:lnSpc>
              <a:spcBef>
                <a:spcPts val="600"/>
              </a:spcBef>
              <a:spcAft>
                <a:spcPts val="0"/>
              </a:spcAft>
              <a:buSzPts val="2200"/>
              <a:buNone/>
            </a:pPr>
            <a:r>
              <a:rPr lang="en-US" sz="2400" i="1" dirty="0">
                <a:solidFill>
                  <a:schemeClr val="accent2"/>
                </a:solidFill>
              </a:rPr>
              <a:t>The nurse assists in resuscitation efforts – patient transfers to ICU, dies a few days later.</a:t>
            </a:r>
            <a:endParaRPr sz="2400" i="1" dirty="0"/>
          </a:p>
          <a:p>
            <a:pPr marL="914400" lvl="0" indent="0">
              <a:lnSpc>
                <a:spcPct val="112000"/>
              </a:lnSpc>
              <a:spcBef>
                <a:spcPts val="1200"/>
              </a:spcBef>
              <a:spcAft>
                <a:spcPts val="600"/>
              </a:spcAft>
              <a:buSzPts val="2200"/>
              <a:buNone/>
            </a:pPr>
            <a:endParaRPr sz="2000" b="1" i="1" dirty="0">
              <a:solidFill>
                <a:schemeClr val="accent1"/>
              </a:solidFill>
            </a:endParaRPr>
          </a:p>
        </p:txBody>
      </p:sp>
      <p:sp>
        <p:nvSpPr>
          <p:cNvPr id="378" name="Google Shape;378;g8791f283c5_0_8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
        <p:nvSpPr>
          <p:cNvPr id="379" name="Google Shape;379;g8791f283c5_0_88"/>
          <p:cNvSpPr txBox="1">
            <a:spLocks noGrp="1"/>
          </p:cNvSpPr>
          <p:nvPr>
            <p:ph type="body" idx="2"/>
          </p:nvPr>
        </p:nvSpPr>
        <p:spPr>
          <a:xfrm>
            <a:off x="5430644" y="1023599"/>
            <a:ext cx="3590631" cy="491754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US" sz="2300" b="1" i="1" dirty="0">
                <a:solidFill>
                  <a:srgbClr val="0084C1"/>
                </a:solidFill>
              </a:rPr>
              <a:t>Is this professional negligence?</a:t>
            </a:r>
            <a:endParaRPr sz="2300" b="1" i="1" dirty="0">
              <a:solidFill>
                <a:srgbClr val="0084C1"/>
              </a:solidFill>
            </a:endParaRPr>
          </a:p>
          <a:p>
            <a:pPr marL="0" lvl="0" indent="0" algn="l" rtl="0">
              <a:spcBef>
                <a:spcPts val="0"/>
              </a:spcBef>
              <a:spcAft>
                <a:spcPts val="0"/>
              </a:spcAft>
              <a:buSzPts val="1100"/>
              <a:buNone/>
            </a:pPr>
            <a:endParaRPr sz="2300" b="1" i="1" dirty="0">
              <a:solidFill>
                <a:srgbClr val="0084C1"/>
              </a:solidFill>
            </a:endParaRPr>
          </a:p>
          <a:p>
            <a:pPr marL="0" lvl="0" indent="0" algn="l" rtl="0">
              <a:spcBef>
                <a:spcPts val="600"/>
              </a:spcBef>
              <a:spcAft>
                <a:spcPts val="0"/>
              </a:spcAft>
              <a:buSzPts val="1100"/>
              <a:buNone/>
            </a:pPr>
            <a:r>
              <a:rPr lang="en-US" sz="2300" b="1" i="1" dirty="0">
                <a:solidFill>
                  <a:srgbClr val="0084C1"/>
                </a:solidFill>
              </a:rPr>
              <a:t>Are the elements of malpractice present?</a:t>
            </a:r>
            <a:endParaRPr sz="2300" b="1" i="1" dirty="0">
              <a:solidFill>
                <a:srgbClr val="0084C1"/>
              </a:solidFill>
            </a:endParaRPr>
          </a:p>
          <a:p>
            <a:pPr marL="457200" lvl="0" indent="-374650" algn="l" rtl="0">
              <a:lnSpc>
                <a:spcPct val="200000"/>
              </a:lnSpc>
              <a:spcBef>
                <a:spcPts val="600"/>
              </a:spcBef>
              <a:spcAft>
                <a:spcPts val="0"/>
              </a:spcAft>
              <a:buClr>
                <a:srgbClr val="0084C1"/>
              </a:buClr>
              <a:buSzPts val="2300"/>
              <a:buChar char="●"/>
            </a:pPr>
            <a:r>
              <a:rPr lang="en-US" sz="2300" b="1" i="1" dirty="0">
                <a:solidFill>
                  <a:srgbClr val="0084C1"/>
                </a:solidFill>
              </a:rPr>
              <a:t>Duty</a:t>
            </a:r>
            <a:endParaRPr sz="2300" b="1" i="1" dirty="0">
              <a:solidFill>
                <a:srgbClr val="0084C1"/>
              </a:solidFill>
            </a:endParaRPr>
          </a:p>
          <a:p>
            <a:pPr marL="457200" lvl="0" indent="-374650" algn="l" rtl="0">
              <a:lnSpc>
                <a:spcPct val="200000"/>
              </a:lnSpc>
              <a:spcBef>
                <a:spcPts val="0"/>
              </a:spcBef>
              <a:spcAft>
                <a:spcPts val="0"/>
              </a:spcAft>
              <a:buClr>
                <a:srgbClr val="0084C1"/>
              </a:buClr>
              <a:buSzPts val="2300"/>
              <a:buChar char="●"/>
            </a:pPr>
            <a:r>
              <a:rPr lang="en-US" sz="2300" b="1" i="1" dirty="0">
                <a:solidFill>
                  <a:srgbClr val="0084C1"/>
                </a:solidFill>
              </a:rPr>
              <a:t>Breach of Care</a:t>
            </a:r>
            <a:endParaRPr sz="2300" b="1" i="1" dirty="0">
              <a:solidFill>
                <a:srgbClr val="0084C1"/>
              </a:solidFill>
            </a:endParaRPr>
          </a:p>
          <a:p>
            <a:pPr marL="457200" lvl="0" indent="-374650" algn="l" rtl="0">
              <a:lnSpc>
                <a:spcPct val="200000"/>
              </a:lnSpc>
              <a:spcBef>
                <a:spcPts val="0"/>
              </a:spcBef>
              <a:spcAft>
                <a:spcPts val="0"/>
              </a:spcAft>
              <a:buClr>
                <a:srgbClr val="0084C1"/>
              </a:buClr>
              <a:buSzPts val="2300"/>
              <a:buChar char="●"/>
            </a:pPr>
            <a:r>
              <a:rPr lang="en-US" sz="2300" b="1" i="1" dirty="0">
                <a:solidFill>
                  <a:srgbClr val="0084C1"/>
                </a:solidFill>
              </a:rPr>
              <a:t>Proximate Cause </a:t>
            </a:r>
            <a:endParaRPr sz="2300" b="1" i="1" dirty="0">
              <a:solidFill>
                <a:srgbClr val="0084C1"/>
              </a:solidFill>
            </a:endParaRPr>
          </a:p>
          <a:p>
            <a:pPr marL="457200" lvl="0" indent="-374650" algn="l" rtl="0">
              <a:lnSpc>
                <a:spcPct val="200000"/>
              </a:lnSpc>
              <a:spcBef>
                <a:spcPts val="0"/>
              </a:spcBef>
              <a:spcAft>
                <a:spcPts val="0"/>
              </a:spcAft>
              <a:buClr>
                <a:srgbClr val="0084C1"/>
              </a:buClr>
              <a:buSzPts val="2300"/>
              <a:buChar char="●"/>
            </a:pPr>
            <a:r>
              <a:rPr lang="en-US" sz="2300" b="1" i="1" dirty="0">
                <a:solidFill>
                  <a:srgbClr val="0084C1"/>
                </a:solidFill>
              </a:rPr>
              <a:t>Harm/Damages</a:t>
            </a:r>
            <a:endParaRPr sz="2300" b="1" i="1" dirty="0">
              <a:solidFill>
                <a:srgbClr val="0084C1"/>
              </a:solidFill>
            </a:endParaRPr>
          </a:p>
          <a:p>
            <a:pPr marL="0" lvl="0" indent="0" algn="l" rtl="0">
              <a:lnSpc>
                <a:spcPct val="200000"/>
              </a:lnSpc>
              <a:spcBef>
                <a:spcPts val="600"/>
              </a:spcBef>
              <a:spcAft>
                <a:spcPts val="0"/>
              </a:spcAft>
              <a:buClr>
                <a:schemeClr val="dk1"/>
              </a:buClr>
              <a:buSzPts val="1100"/>
              <a:buFont typeface="Arial"/>
              <a:buNone/>
            </a:pPr>
            <a:endParaRPr sz="2500" b="1" i="1" dirty="0">
              <a:solidFill>
                <a:srgbClr val="0084C1"/>
              </a:solidFill>
            </a:endParaRPr>
          </a:p>
          <a:p>
            <a:pPr marL="0" lvl="0" indent="0" algn="l" rtl="0">
              <a:lnSpc>
                <a:spcPct val="100000"/>
              </a:lnSpc>
              <a:spcBef>
                <a:spcPts val="0"/>
              </a:spcBef>
              <a:spcAft>
                <a:spcPts val="0"/>
              </a:spcAft>
              <a:buClr>
                <a:schemeClr val="dk1"/>
              </a:buClr>
              <a:buSzPts val="2200"/>
              <a:buFont typeface="Arial"/>
              <a:buNone/>
            </a:pPr>
            <a:endParaRPr sz="24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 calcmode="lin" valueType="num">
                                      <p:cBhvr additive="base">
                                        <p:cTn id="7" dur="500" fill="hold"/>
                                        <p:tgtEl>
                                          <p:spTgt spid="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9">
                                            <p:txEl>
                                              <p:pRg st="2" end="2"/>
                                            </p:txEl>
                                          </p:spTgt>
                                        </p:tgtEl>
                                        <p:attrNameLst>
                                          <p:attrName>style.visibility</p:attrName>
                                        </p:attrNameLst>
                                      </p:cBhvr>
                                      <p:to>
                                        <p:strVal val="visible"/>
                                      </p:to>
                                    </p:set>
                                    <p:anim calcmode="lin" valueType="num">
                                      <p:cBhvr additive="base">
                                        <p:cTn id="13" dur="500" fill="hold"/>
                                        <p:tgtEl>
                                          <p:spTgt spid="3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79">
                                            <p:txEl>
                                              <p:pRg st="3" end="3"/>
                                            </p:txEl>
                                          </p:spTgt>
                                        </p:tgtEl>
                                        <p:attrNameLst>
                                          <p:attrName>style.visibility</p:attrName>
                                        </p:attrNameLst>
                                      </p:cBhvr>
                                      <p:to>
                                        <p:strVal val="visible"/>
                                      </p:to>
                                    </p:set>
                                    <p:animEffect transition="in" filter="blinds(horizontal)">
                                      <p:cBhvr>
                                        <p:cTn id="19" dur="500"/>
                                        <p:tgtEl>
                                          <p:spTgt spid="37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79">
                                            <p:txEl>
                                              <p:pRg st="4" end="4"/>
                                            </p:txEl>
                                          </p:spTgt>
                                        </p:tgtEl>
                                        <p:attrNameLst>
                                          <p:attrName>style.visibility</p:attrName>
                                        </p:attrNameLst>
                                      </p:cBhvr>
                                      <p:to>
                                        <p:strVal val="visible"/>
                                      </p:to>
                                    </p:set>
                                    <p:animEffect transition="in" filter="blinds(horizontal)">
                                      <p:cBhvr>
                                        <p:cTn id="24" dur="500"/>
                                        <p:tgtEl>
                                          <p:spTgt spid="37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79">
                                            <p:txEl>
                                              <p:pRg st="5" end="5"/>
                                            </p:txEl>
                                          </p:spTgt>
                                        </p:tgtEl>
                                        <p:attrNameLst>
                                          <p:attrName>style.visibility</p:attrName>
                                        </p:attrNameLst>
                                      </p:cBhvr>
                                      <p:to>
                                        <p:strVal val="visible"/>
                                      </p:to>
                                    </p:set>
                                    <p:animEffect transition="in" filter="blinds(horizontal)">
                                      <p:cBhvr>
                                        <p:cTn id="29" dur="500"/>
                                        <p:tgtEl>
                                          <p:spTgt spid="37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79">
                                            <p:txEl>
                                              <p:pRg st="6" end="6"/>
                                            </p:txEl>
                                          </p:spTgt>
                                        </p:tgtEl>
                                        <p:attrNameLst>
                                          <p:attrName>style.visibility</p:attrName>
                                        </p:attrNameLst>
                                      </p:cBhvr>
                                      <p:to>
                                        <p:strVal val="visible"/>
                                      </p:to>
                                    </p:set>
                                    <p:animEffect transition="in" filter="blinds(horizontal)">
                                      <p:cBhvr>
                                        <p:cTn id="34" dur="500"/>
                                        <p:tgtEl>
                                          <p:spTgt spid="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8786a938fc_0_6"/>
          <p:cNvSpPr txBox="1">
            <a:spLocks noGrp="1"/>
          </p:cNvSpPr>
          <p:nvPr>
            <p:ph type="title"/>
          </p:nvPr>
        </p:nvSpPr>
        <p:spPr>
          <a:xfrm>
            <a:off x="311700" y="238642"/>
            <a:ext cx="8520600" cy="763500"/>
          </a:xfrm>
          <a:prstGeom prst="rect">
            <a:avLst/>
          </a:prstGeom>
          <a:noFill/>
          <a:ln>
            <a:noFill/>
          </a:ln>
        </p:spPr>
        <p:txBody>
          <a:bodyPr spcFirstLastPara="1" wrap="square" lIns="91425" tIns="45700" rIns="91425" bIns="45700" anchor="t" anchorCtr="0">
            <a:noAutofit/>
          </a:bodyPr>
          <a:lstStyle/>
          <a:p>
            <a:pPr marL="0" lvl="0" indent="0" algn="l" rtl="0">
              <a:lnSpc>
                <a:spcPct val="122222"/>
              </a:lnSpc>
              <a:spcBef>
                <a:spcPts val="0"/>
              </a:spcBef>
              <a:spcAft>
                <a:spcPts val="0"/>
              </a:spcAft>
              <a:buClr>
                <a:srgbClr val="69BE28"/>
              </a:buClr>
              <a:buSzPts val="2600"/>
              <a:buFont typeface="Arial"/>
              <a:buNone/>
            </a:pPr>
            <a:r>
              <a:rPr lang="en-US" b="1">
                <a:solidFill>
                  <a:srgbClr val="69BE28"/>
                </a:solidFill>
              </a:rPr>
              <a:t>	</a:t>
            </a:r>
            <a:r>
              <a:rPr lang="en-US" sz="2800" b="1">
                <a:solidFill>
                  <a:schemeClr val="accent2"/>
                </a:solidFill>
              </a:rPr>
              <a:t>CASE STUDY #2:</a:t>
            </a:r>
            <a:r>
              <a:rPr lang="en-US" sz="2800" i="1">
                <a:solidFill>
                  <a:schemeClr val="accent2"/>
                </a:solidFill>
              </a:rPr>
              <a:t>  </a:t>
            </a:r>
            <a:r>
              <a:rPr lang="en-US" sz="2800" b="1" i="1">
                <a:solidFill>
                  <a:srgbClr val="0084C1"/>
                </a:solidFill>
              </a:rPr>
              <a:t>Medication </a:t>
            </a:r>
            <a:r>
              <a:rPr lang="en-US" b="1" i="1">
                <a:solidFill>
                  <a:srgbClr val="0084C1"/>
                </a:solidFill>
              </a:rPr>
              <a:t>Error</a:t>
            </a:r>
            <a:endParaRPr b="1">
              <a:solidFill>
                <a:srgbClr val="0084C1"/>
              </a:solidFill>
            </a:endParaRPr>
          </a:p>
        </p:txBody>
      </p:sp>
      <p:sp>
        <p:nvSpPr>
          <p:cNvPr id="385" name="Google Shape;385;g8786a938fc_0_6"/>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sz="2100" b="1" i="1">
              <a:solidFill>
                <a:srgbClr val="333333"/>
              </a:solidFill>
              <a:highlight>
                <a:srgbClr val="FFFFFF"/>
              </a:highlight>
            </a:endParaRPr>
          </a:p>
          <a:p>
            <a:pPr marL="0" lvl="0" indent="0" algn="l" rtl="0">
              <a:lnSpc>
                <a:spcPct val="100000"/>
              </a:lnSpc>
              <a:spcBef>
                <a:spcPts val="600"/>
              </a:spcBef>
              <a:spcAft>
                <a:spcPts val="0"/>
              </a:spcAft>
              <a:buSzPts val="2200"/>
              <a:buNone/>
            </a:pPr>
            <a:endParaRPr sz="2500" b="1" i="1"/>
          </a:p>
          <a:p>
            <a:pPr marL="0" lvl="0" indent="0" algn="ctr" rtl="0">
              <a:lnSpc>
                <a:spcPct val="100000"/>
              </a:lnSpc>
              <a:spcBef>
                <a:spcPts val="600"/>
              </a:spcBef>
              <a:spcAft>
                <a:spcPts val="0"/>
              </a:spcAft>
              <a:buSzPts val="2200"/>
              <a:buNone/>
            </a:pPr>
            <a:r>
              <a:rPr lang="en-US" sz="2500" b="1" i="1">
                <a:solidFill>
                  <a:srgbClr val="0084C1"/>
                </a:solidFill>
              </a:rPr>
              <a:t>Is this professional negligence?</a:t>
            </a:r>
            <a:endParaRPr sz="2500" b="1" i="1">
              <a:solidFill>
                <a:srgbClr val="0084C1"/>
              </a:solidFill>
            </a:endParaRPr>
          </a:p>
          <a:p>
            <a:pPr marL="0" lvl="0" indent="0" algn="l" rtl="0">
              <a:lnSpc>
                <a:spcPct val="100000"/>
              </a:lnSpc>
              <a:spcBef>
                <a:spcPts val="600"/>
              </a:spcBef>
              <a:spcAft>
                <a:spcPts val="0"/>
              </a:spcAft>
              <a:buSzPts val="2200"/>
              <a:buNone/>
            </a:pPr>
            <a:endParaRPr sz="2500" b="1" i="1"/>
          </a:p>
          <a:p>
            <a:pPr marL="0" lvl="0" indent="0" algn="ctr" rtl="0">
              <a:lnSpc>
                <a:spcPct val="100000"/>
              </a:lnSpc>
              <a:spcBef>
                <a:spcPts val="600"/>
              </a:spcBef>
              <a:spcAft>
                <a:spcPts val="0"/>
              </a:spcAft>
              <a:buClr>
                <a:schemeClr val="dk1"/>
              </a:buClr>
              <a:buSzPts val="1100"/>
              <a:buFont typeface="Arial"/>
              <a:buNone/>
            </a:pPr>
            <a:r>
              <a:rPr lang="en-US" sz="3400" b="1" i="1">
                <a:solidFill>
                  <a:srgbClr val="980000"/>
                </a:solidFill>
              </a:rPr>
              <a:t>YES!</a:t>
            </a:r>
            <a:endParaRPr sz="3400" b="1" i="1">
              <a:solidFill>
                <a:srgbClr val="980000"/>
              </a:solidFill>
            </a:endParaRPr>
          </a:p>
          <a:p>
            <a:pPr marL="0" lvl="0" indent="0" algn="l" rtl="0">
              <a:lnSpc>
                <a:spcPct val="100000"/>
              </a:lnSpc>
              <a:spcBef>
                <a:spcPts val="600"/>
              </a:spcBef>
              <a:spcAft>
                <a:spcPts val="0"/>
              </a:spcAft>
              <a:buSzPts val="2200"/>
              <a:buNone/>
            </a:pPr>
            <a:endParaRPr sz="1200" b="1" i="1"/>
          </a:p>
          <a:p>
            <a:pPr marL="0" lvl="0" indent="0" algn="l" rtl="0">
              <a:lnSpc>
                <a:spcPct val="100000"/>
              </a:lnSpc>
              <a:spcBef>
                <a:spcPts val="600"/>
              </a:spcBef>
              <a:spcAft>
                <a:spcPts val="600"/>
              </a:spcAft>
              <a:buSzPts val="2200"/>
              <a:buNone/>
            </a:pPr>
            <a:endParaRPr sz="2000" b="1" i="1">
              <a:solidFill>
                <a:schemeClr val="accent1"/>
              </a:solidFill>
            </a:endParaRPr>
          </a:p>
        </p:txBody>
      </p:sp>
      <p:sp>
        <p:nvSpPr>
          <p:cNvPr id="386" name="Google Shape;386;g8786a938fc_0_6"/>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
        <p:nvSpPr>
          <p:cNvPr id="387" name="Google Shape;387;g8786a938fc_0_6"/>
          <p:cNvSpPr txBox="1">
            <a:spLocks noGrp="1"/>
          </p:cNvSpPr>
          <p:nvPr>
            <p:ph type="body" idx="2"/>
          </p:nvPr>
        </p:nvSpPr>
        <p:spPr>
          <a:xfrm>
            <a:off x="4493175" y="1536625"/>
            <a:ext cx="4339200" cy="4555200"/>
          </a:xfrm>
          <a:prstGeom prst="rect">
            <a:avLst/>
          </a:prstGeom>
        </p:spPr>
        <p:txBody>
          <a:bodyPr spcFirstLastPara="1" wrap="square" lIns="91425" tIns="91425" rIns="91425" bIns="91425" anchor="t" anchorCtr="0">
            <a:normAutofit fontScale="85000" lnSpcReduction="20000"/>
          </a:bodyPr>
          <a:lstStyle/>
          <a:p>
            <a:pPr marL="0" lvl="0" indent="0" algn="l" rtl="0">
              <a:lnSpc>
                <a:spcPct val="120000"/>
              </a:lnSpc>
              <a:spcBef>
                <a:spcPts val="0"/>
              </a:spcBef>
              <a:spcAft>
                <a:spcPts val="0"/>
              </a:spcAft>
              <a:buNone/>
            </a:pPr>
            <a:r>
              <a:rPr lang="en-US" sz="2100" b="1" dirty="0">
                <a:solidFill>
                  <a:srgbClr val="183E75"/>
                </a:solidFill>
              </a:rPr>
              <a:t>The RN accepted responsibility of </a:t>
            </a:r>
            <a:r>
              <a:rPr lang="en-US" sz="1900" b="1" dirty="0">
                <a:solidFill>
                  <a:srgbClr val="183E75"/>
                </a:solidFill>
              </a:rPr>
              <a:t>care</a:t>
            </a:r>
            <a:r>
              <a:rPr lang="en-US" sz="1900" b="1" dirty="0">
                <a:solidFill>
                  <a:srgbClr val="0084C1"/>
                </a:solidFill>
              </a:rPr>
              <a:t> (Duty/Proximate Cause) </a:t>
            </a:r>
            <a:r>
              <a:rPr lang="en-US" sz="1900" b="1" dirty="0">
                <a:solidFill>
                  <a:srgbClr val="333333"/>
                </a:solidFill>
              </a:rPr>
              <a:t>of the patient</a:t>
            </a:r>
            <a:endParaRPr sz="1900" b="1" dirty="0">
              <a:solidFill>
                <a:srgbClr val="333333"/>
              </a:solidFill>
            </a:endParaRPr>
          </a:p>
          <a:p>
            <a:pPr marL="0" lvl="0" indent="0" algn="ctr" rtl="0">
              <a:lnSpc>
                <a:spcPct val="120000"/>
              </a:lnSpc>
              <a:spcBef>
                <a:spcPts val="0"/>
              </a:spcBef>
              <a:spcAft>
                <a:spcPts val="0"/>
              </a:spcAft>
              <a:buNone/>
            </a:pPr>
            <a:endParaRPr sz="1700" b="1" dirty="0">
              <a:solidFill>
                <a:srgbClr val="183E75"/>
              </a:solidFill>
            </a:endParaRPr>
          </a:p>
          <a:p>
            <a:pPr marL="0" lvl="0" indent="0" algn="l" rtl="0">
              <a:lnSpc>
                <a:spcPct val="120000"/>
              </a:lnSpc>
              <a:spcBef>
                <a:spcPts val="0"/>
              </a:spcBef>
              <a:spcAft>
                <a:spcPts val="0"/>
              </a:spcAft>
              <a:buNone/>
            </a:pPr>
            <a:r>
              <a:rPr lang="en-US" sz="2100" b="1" dirty="0">
                <a:solidFill>
                  <a:srgbClr val="183E75"/>
                </a:solidFill>
              </a:rPr>
              <a:t>But did not follow hospital policy and safety standards by overriding the safety medication dispensing unit.</a:t>
            </a:r>
            <a:endParaRPr sz="2100" b="1" dirty="0">
              <a:solidFill>
                <a:srgbClr val="183E75"/>
              </a:solidFill>
            </a:endParaRPr>
          </a:p>
          <a:p>
            <a:pPr marL="0" lvl="0" indent="0" algn="ctr" rtl="0">
              <a:lnSpc>
                <a:spcPct val="120000"/>
              </a:lnSpc>
              <a:spcBef>
                <a:spcPts val="0"/>
              </a:spcBef>
              <a:spcAft>
                <a:spcPts val="0"/>
              </a:spcAft>
              <a:buClr>
                <a:schemeClr val="dk1"/>
              </a:buClr>
              <a:buSzPct val="52380"/>
              <a:buFont typeface="Arial"/>
              <a:buNone/>
            </a:pPr>
            <a:endParaRPr sz="2100" b="1" dirty="0">
              <a:solidFill>
                <a:srgbClr val="183E75"/>
              </a:solidFill>
            </a:endParaRPr>
          </a:p>
          <a:p>
            <a:pPr marL="0" lvl="0" indent="0" algn="l" rtl="0">
              <a:lnSpc>
                <a:spcPct val="102000"/>
              </a:lnSpc>
              <a:spcBef>
                <a:spcPts val="1200"/>
              </a:spcBef>
              <a:spcAft>
                <a:spcPts val="0"/>
              </a:spcAft>
              <a:buClr>
                <a:schemeClr val="dk1"/>
              </a:buClr>
              <a:buSzPct val="44897"/>
              <a:buFont typeface="Arial"/>
              <a:buNone/>
            </a:pPr>
            <a:r>
              <a:rPr lang="en-US" sz="2450" b="1" i="1" dirty="0">
                <a:solidFill>
                  <a:srgbClr val="980000"/>
                </a:solidFill>
              </a:rPr>
              <a:t>Breach of Care Standard: </a:t>
            </a:r>
            <a:endParaRPr sz="2450" b="1" i="1" dirty="0">
              <a:solidFill>
                <a:srgbClr val="980000"/>
              </a:solidFill>
            </a:endParaRPr>
          </a:p>
          <a:p>
            <a:pPr marL="0" lvl="0" indent="0" algn="l" rtl="0">
              <a:lnSpc>
                <a:spcPct val="102000"/>
              </a:lnSpc>
              <a:spcBef>
                <a:spcPts val="1200"/>
              </a:spcBef>
              <a:spcAft>
                <a:spcPts val="0"/>
              </a:spcAft>
              <a:buClr>
                <a:schemeClr val="dk1"/>
              </a:buClr>
              <a:buSzPct val="48888"/>
              <a:buFont typeface="Arial"/>
              <a:buNone/>
            </a:pPr>
            <a:r>
              <a:rPr lang="en-US" sz="2250" b="1" i="1" dirty="0">
                <a:solidFill>
                  <a:srgbClr val="002060"/>
                </a:solidFill>
              </a:rPr>
              <a:t>“What would a reasonably prudent nurse do in the same or similar circumstance?” </a:t>
            </a:r>
          </a:p>
          <a:p>
            <a:pPr marL="342900" indent="-342900">
              <a:lnSpc>
                <a:spcPct val="102000"/>
              </a:lnSpc>
              <a:spcBef>
                <a:spcPts val="1200"/>
              </a:spcBef>
              <a:buClr>
                <a:schemeClr val="dk1"/>
              </a:buClr>
              <a:buSzPct val="48888"/>
            </a:pPr>
            <a:r>
              <a:rPr lang="en-US" sz="2250" b="1" dirty="0">
                <a:solidFill>
                  <a:srgbClr val="0084C1"/>
                </a:solidFill>
              </a:rPr>
              <a:t>Safety measures were </a:t>
            </a:r>
            <a:r>
              <a:rPr lang="en-US" sz="2250" b="1" dirty="0" err="1">
                <a:solidFill>
                  <a:srgbClr val="0084C1"/>
                </a:solidFill>
              </a:rPr>
              <a:t>overrided</a:t>
            </a:r>
            <a:endParaRPr lang="en-US" sz="2250" b="1" dirty="0">
              <a:solidFill>
                <a:srgbClr val="0084C1"/>
              </a:solidFill>
            </a:endParaRPr>
          </a:p>
          <a:p>
            <a:pPr marL="342900" indent="-342900">
              <a:lnSpc>
                <a:spcPct val="102000"/>
              </a:lnSpc>
              <a:spcBef>
                <a:spcPts val="1200"/>
              </a:spcBef>
              <a:buClr>
                <a:schemeClr val="dk1"/>
              </a:buClr>
              <a:buSzPct val="48888"/>
            </a:pPr>
            <a:r>
              <a:rPr lang="en-US" sz="2250" b="1" dirty="0">
                <a:solidFill>
                  <a:srgbClr val="0084C1"/>
                </a:solidFill>
              </a:rPr>
              <a:t>No double check of High Risk IV medication – policy of hospital. </a:t>
            </a:r>
            <a:endParaRPr sz="2250" b="1" dirty="0">
              <a:solidFill>
                <a:srgbClr val="0084C1"/>
              </a:solidFill>
            </a:endParaRPr>
          </a:p>
          <a:p>
            <a:pPr marL="0" lvl="0" indent="0" algn="l" rtl="0">
              <a:spcBef>
                <a:spcPts val="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fade">
                                      <p:cBhvr>
                                        <p:cTn id="7" dur="1000"/>
                                        <p:tgtEl>
                                          <p:spTgt spid="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2" end="2"/>
                                            </p:txEl>
                                          </p:spTgt>
                                        </p:tgtEl>
                                        <p:attrNameLst>
                                          <p:attrName>style.visibility</p:attrName>
                                        </p:attrNameLst>
                                      </p:cBhvr>
                                      <p:to>
                                        <p:strVal val="visible"/>
                                      </p:to>
                                    </p:set>
                                    <p:animEffect transition="in" filter="fade">
                                      <p:cBhvr>
                                        <p:cTn id="12" dur="1000"/>
                                        <p:tgtEl>
                                          <p:spTgt spid="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
                                            <p:txEl>
                                              <p:pRg st="4" end="4"/>
                                            </p:txEl>
                                          </p:spTgt>
                                        </p:tgtEl>
                                        <p:attrNameLst>
                                          <p:attrName>style.visibility</p:attrName>
                                        </p:attrNameLst>
                                      </p:cBhvr>
                                      <p:to>
                                        <p:strVal val="visible"/>
                                      </p:to>
                                    </p:set>
                                    <p:animEffect transition="in" filter="fade">
                                      <p:cBhvr>
                                        <p:cTn id="17" dur="1000"/>
                                        <p:tgtEl>
                                          <p:spTgt spid="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xEl>
                                              <p:pRg st="5" end="5"/>
                                            </p:txEl>
                                          </p:spTgt>
                                        </p:tgtEl>
                                        <p:attrNameLst>
                                          <p:attrName>style.visibility</p:attrName>
                                        </p:attrNameLst>
                                      </p:cBhvr>
                                      <p:to>
                                        <p:strVal val="visible"/>
                                      </p:to>
                                    </p:set>
                                    <p:animEffect transition="in" filter="fade">
                                      <p:cBhvr>
                                        <p:cTn id="22" dur="1000"/>
                                        <p:tgtEl>
                                          <p:spTgt spid="3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7">
                                            <p:txEl>
                                              <p:pRg st="6" end="6"/>
                                            </p:txEl>
                                          </p:spTgt>
                                        </p:tgtEl>
                                        <p:attrNameLst>
                                          <p:attrName>style.visibility</p:attrName>
                                        </p:attrNameLst>
                                      </p:cBhvr>
                                      <p:to>
                                        <p:strVal val="visible"/>
                                      </p:to>
                                    </p:set>
                                    <p:animEffect transition="in" filter="fade">
                                      <p:cBhvr>
                                        <p:cTn id="27" dur="1000"/>
                                        <p:tgtEl>
                                          <p:spTgt spid="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7">
                                            <p:txEl>
                                              <p:pRg st="7" end="7"/>
                                            </p:txEl>
                                          </p:spTgt>
                                        </p:tgtEl>
                                        <p:attrNameLst>
                                          <p:attrName>style.visibility</p:attrName>
                                        </p:attrNameLst>
                                      </p:cBhvr>
                                      <p:to>
                                        <p:strVal val="visible"/>
                                      </p:to>
                                    </p:set>
                                    <p:animEffect transition="in" filter="fade">
                                      <p:cBhvr>
                                        <p:cTn id="32" dur="1000"/>
                                        <p:tgtEl>
                                          <p:spTgt spid="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8786a938fc_0_0"/>
          <p:cNvSpPr txBox="1">
            <a:spLocks noGrp="1"/>
          </p:cNvSpPr>
          <p:nvPr>
            <p:ph type="title"/>
          </p:nvPr>
        </p:nvSpPr>
        <p:spPr>
          <a:xfrm>
            <a:off x="199800" y="165636"/>
            <a:ext cx="8520600" cy="763500"/>
          </a:xfrm>
          <a:prstGeom prst="rect">
            <a:avLst/>
          </a:prstGeom>
          <a:noFill/>
          <a:ln>
            <a:noFill/>
          </a:ln>
        </p:spPr>
        <p:txBody>
          <a:bodyPr spcFirstLastPara="1" wrap="square" lIns="91425" tIns="45700" rIns="91425" bIns="45700" anchor="t" anchorCtr="0">
            <a:noAutofit/>
          </a:bodyPr>
          <a:lstStyle/>
          <a:p>
            <a:pPr marL="0" lvl="0" indent="0" algn="l" rtl="0">
              <a:lnSpc>
                <a:spcPct val="122222"/>
              </a:lnSpc>
              <a:spcBef>
                <a:spcPts val="0"/>
              </a:spcBef>
              <a:spcAft>
                <a:spcPts val="0"/>
              </a:spcAft>
              <a:buClr>
                <a:srgbClr val="69BE28"/>
              </a:buClr>
              <a:buSzPts val="2600"/>
              <a:buFont typeface="Arial"/>
              <a:buNone/>
            </a:pPr>
            <a:r>
              <a:rPr lang="en-US" sz="2800" b="1" dirty="0">
                <a:solidFill>
                  <a:srgbClr val="0084C1"/>
                </a:solidFill>
              </a:rPr>
              <a:t>Real Consequences	</a:t>
            </a:r>
            <a:endParaRPr sz="2800" b="1" dirty="0">
              <a:solidFill>
                <a:srgbClr val="0084C1"/>
              </a:solidFill>
            </a:endParaRPr>
          </a:p>
        </p:txBody>
      </p:sp>
      <p:sp>
        <p:nvSpPr>
          <p:cNvPr id="393" name="Google Shape;393;g8786a938fc_0_0"/>
          <p:cNvSpPr txBox="1">
            <a:spLocks noGrp="1"/>
          </p:cNvSpPr>
          <p:nvPr>
            <p:ph type="body" idx="1"/>
          </p:nvPr>
        </p:nvSpPr>
        <p:spPr>
          <a:xfrm>
            <a:off x="242113" y="929136"/>
            <a:ext cx="4904102" cy="4555200"/>
          </a:xfrm>
          <a:prstGeom prst="rect">
            <a:avLst/>
          </a:prstGeom>
          <a:noFill/>
          <a:ln>
            <a:noFill/>
          </a:ln>
        </p:spPr>
        <p:txBody>
          <a:bodyPr spcFirstLastPara="1" wrap="square" lIns="91425" tIns="45700" rIns="91425" bIns="45700" anchor="t" anchorCtr="0">
            <a:noAutofit/>
          </a:bodyPr>
          <a:lstStyle/>
          <a:p>
            <a:pPr marL="425450" indent="-342900">
              <a:lnSpc>
                <a:spcPct val="100000"/>
              </a:lnSpc>
              <a:buClr>
                <a:schemeClr val="accent2"/>
              </a:buClr>
              <a:buSzPts val="2300"/>
            </a:pPr>
            <a:r>
              <a:rPr lang="en-US" sz="2300" b="1" i="1" dirty="0">
                <a:solidFill>
                  <a:srgbClr val="0084C1"/>
                </a:solidFill>
              </a:rPr>
              <a:t>Hospital terminated RN.</a:t>
            </a:r>
            <a:r>
              <a:rPr lang="en-US" sz="2300" b="1" i="1" dirty="0">
                <a:solidFill>
                  <a:schemeClr val="accent2"/>
                </a:solidFill>
              </a:rPr>
              <a:t> </a:t>
            </a:r>
            <a:endParaRPr sz="2300" b="1" i="1" dirty="0">
              <a:solidFill>
                <a:schemeClr val="accent2"/>
              </a:solidFill>
            </a:endParaRPr>
          </a:p>
          <a:p>
            <a:pPr marL="457200" lvl="0" indent="0" algn="l" rtl="0">
              <a:lnSpc>
                <a:spcPct val="100000"/>
              </a:lnSpc>
              <a:spcBef>
                <a:spcPts val="0"/>
              </a:spcBef>
              <a:spcAft>
                <a:spcPts val="0"/>
              </a:spcAft>
              <a:buNone/>
            </a:pPr>
            <a:endParaRPr sz="2300" b="1" i="1" u="sng" dirty="0">
              <a:solidFill>
                <a:schemeClr val="accent2"/>
              </a:solidFill>
            </a:endParaRPr>
          </a:p>
          <a:p>
            <a:pPr marL="457200" lvl="0" indent="-374650" algn="l" rtl="0">
              <a:lnSpc>
                <a:spcPct val="100000"/>
              </a:lnSpc>
              <a:spcBef>
                <a:spcPts val="0"/>
              </a:spcBef>
              <a:spcAft>
                <a:spcPts val="0"/>
              </a:spcAft>
              <a:buClr>
                <a:schemeClr val="accent2"/>
              </a:buClr>
              <a:buSzPts val="2300"/>
              <a:buChar char="●"/>
            </a:pPr>
            <a:r>
              <a:rPr lang="en-US" sz="2300" b="1" i="1" u="sng" dirty="0">
                <a:solidFill>
                  <a:srgbClr val="0070C0"/>
                </a:solidFill>
              </a:rPr>
              <a:t>State did NOT</a:t>
            </a:r>
            <a:r>
              <a:rPr lang="en-US" sz="2300" b="1" i="1" dirty="0">
                <a:solidFill>
                  <a:srgbClr val="0070C0"/>
                </a:solidFill>
              </a:rPr>
              <a:t>  immediately revoke the RNs license, only after criminal charges were sought.</a:t>
            </a:r>
            <a:endParaRPr sz="2300" b="1" i="1" dirty="0">
              <a:solidFill>
                <a:srgbClr val="0070C0"/>
              </a:solidFill>
            </a:endParaRPr>
          </a:p>
          <a:p>
            <a:pPr marL="0" lvl="0" indent="0" algn="l" rtl="0">
              <a:lnSpc>
                <a:spcPct val="100000"/>
              </a:lnSpc>
              <a:spcBef>
                <a:spcPts val="0"/>
              </a:spcBef>
              <a:spcAft>
                <a:spcPts val="0"/>
              </a:spcAft>
              <a:buNone/>
            </a:pPr>
            <a:endParaRPr sz="2300" b="1" i="1" dirty="0">
              <a:solidFill>
                <a:srgbClr val="0070C0"/>
              </a:solidFill>
            </a:endParaRPr>
          </a:p>
          <a:p>
            <a:pPr indent="-374650">
              <a:lnSpc>
                <a:spcPct val="100000"/>
              </a:lnSpc>
              <a:buClr>
                <a:schemeClr val="accent2"/>
              </a:buClr>
              <a:buSzPts val="2300"/>
            </a:pPr>
            <a:r>
              <a:rPr lang="en-US" sz="2400" b="1" i="1" dirty="0">
                <a:highlight>
                  <a:srgbClr val="FFE599"/>
                </a:highlight>
              </a:rPr>
              <a:t>CMS </a:t>
            </a:r>
            <a:r>
              <a:rPr lang="en-US" sz="2400" b="1" i="1" dirty="0"/>
              <a:t>stated the hospital was also at fault for failing to ensure a safe patient environment. </a:t>
            </a:r>
          </a:p>
          <a:p>
            <a:pPr marL="82550" indent="0">
              <a:lnSpc>
                <a:spcPct val="100000"/>
              </a:lnSpc>
              <a:buClr>
                <a:schemeClr val="accent2"/>
              </a:buClr>
              <a:buSzPts val="2300"/>
              <a:buNone/>
            </a:pPr>
            <a:endParaRPr lang="en-US" sz="2400" b="1" i="1" dirty="0"/>
          </a:p>
          <a:p>
            <a:pPr marL="457200" lvl="0" indent="-374650" algn="l" rtl="0">
              <a:lnSpc>
                <a:spcPct val="100000"/>
              </a:lnSpc>
              <a:spcBef>
                <a:spcPts val="0"/>
              </a:spcBef>
              <a:spcAft>
                <a:spcPts val="0"/>
              </a:spcAft>
              <a:buClr>
                <a:schemeClr val="accent2"/>
              </a:buClr>
              <a:buSzPts val="2300"/>
              <a:buChar char="●"/>
            </a:pPr>
            <a:r>
              <a:rPr lang="en-US" sz="2300" b="1" i="1" u="sng" dirty="0">
                <a:solidFill>
                  <a:srgbClr val="C00000"/>
                </a:solidFill>
              </a:rPr>
              <a:t>ANA</a:t>
            </a:r>
            <a:r>
              <a:rPr lang="en-US" sz="2300" b="1" i="1" dirty="0">
                <a:solidFill>
                  <a:srgbClr val="C00000"/>
                </a:solidFill>
              </a:rPr>
              <a:t> said that the hospital was </a:t>
            </a:r>
            <a:r>
              <a:rPr lang="en-US" sz="2300" b="1" i="1" u="sng" dirty="0">
                <a:solidFill>
                  <a:srgbClr val="C00000"/>
                </a:solidFill>
              </a:rPr>
              <a:t>guilty</a:t>
            </a:r>
            <a:r>
              <a:rPr lang="en-US" sz="2300" b="1" i="1" dirty="0">
                <a:solidFill>
                  <a:srgbClr val="C00000"/>
                </a:solidFill>
              </a:rPr>
              <a:t> of criminalizing a medication error.</a:t>
            </a:r>
            <a:endParaRPr sz="2300" b="1" i="1" dirty="0">
              <a:solidFill>
                <a:srgbClr val="C00000"/>
              </a:solidFill>
            </a:endParaRPr>
          </a:p>
          <a:p>
            <a:pPr marL="0" lvl="0" indent="0" algn="l" rtl="0">
              <a:lnSpc>
                <a:spcPct val="100000"/>
              </a:lnSpc>
              <a:spcBef>
                <a:spcPts val="0"/>
              </a:spcBef>
              <a:spcAft>
                <a:spcPts val="0"/>
              </a:spcAft>
              <a:buNone/>
            </a:pPr>
            <a:endParaRPr sz="2300" b="1" i="1" dirty="0">
              <a:solidFill>
                <a:schemeClr val="accent2"/>
              </a:solidFill>
            </a:endParaRPr>
          </a:p>
          <a:p>
            <a:pPr marL="457200" lvl="0" indent="0" algn="l" rtl="0">
              <a:lnSpc>
                <a:spcPct val="100000"/>
              </a:lnSpc>
              <a:spcBef>
                <a:spcPts val="0"/>
              </a:spcBef>
              <a:spcAft>
                <a:spcPts val="0"/>
              </a:spcAft>
              <a:buNone/>
            </a:pPr>
            <a:endParaRPr sz="2300" b="1" i="1" dirty="0">
              <a:solidFill>
                <a:schemeClr val="accent2"/>
              </a:solidFill>
            </a:endParaRPr>
          </a:p>
          <a:p>
            <a:pPr marL="457200" lvl="0" indent="0" algn="l" rtl="0">
              <a:lnSpc>
                <a:spcPct val="100000"/>
              </a:lnSpc>
              <a:spcBef>
                <a:spcPts val="0"/>
              </a:spcBef>
              <a:spcAft>
                <a:spcPts val="0"/>
              </a:spcAft>
              <a:buNone/>
            </a:pPr>
            <a:endParaRPr sz="1900" b="1" i="1" dirty="0">
              <a:solidFill>
                <a:schemeClr val="accent1"/>
              </a:solidFill>
              <a:highlight>
                <a:srgbClr val="FFFF00"/>
              </a:highlight>
            </a:endParaRPr>
          </a:p>
        </p:txBody>
      </p:sp>
      <p:sp>
        <p:nvSpPr>
          <p:cNvPr id="394" name="Google Shape;394;g8786a938fc_0_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44</a:t>
            </a:fld>
            <a:endParaRPr/>
          </a:p>
        </p:txBody>
      </p:sp>
      <p:pic>
        <p:nvPicPr>
          <p:cNvPr id="2" name="Picture 1">
            <a:extLst>
              <a:ext uri="{FF2B5EF4-FFF2-40B4-BE49-F238E27FC236}">
                <a16:creationId xmlns:a16="http://schemas.microsoft.com/office/drawing/2014/main" id="{A83C9000-09B4-4132-92DF-1FF1BC13BE60}"/>
              </a:ext>
            </a:extLst>
          </p:cNvPr>
          <p:cNvPicPr>
            <a:picLocks noChangeAspect="1"/>
          </p:cNvPicPr>
          <p:nvPr/>
        </p:nvPicPr>
        <p:blipFill>
          <a:blip r:embed="rId3"/>
          <a:stretch>
            <a:fillRect/>
          </a:stretch>
        </p:blipFill>
        <p:spPr>
          <a:xfrm>
            <a:off x="5754028" y="0"/>
            <a:ext cx="3389971" cy="2113763"/>
          </a:xfrm>
          <a:prstGeom prst="rect">
            <a:avLst/>
          </a:prstGeom>
        </p:spPr>
      </p:pic>
      <p:sp>
        <p:nvSpPr>
          <p:cNvPr id="3" name="TextBox 2">
            <a:extLst>
              <a:ext uri="{FF2B5EF4-FFF2-40B4-BE49-F238E27FC236}">
                <a16:creationId xmlns:a16="http://schemas.microsoft.com/office/drawing/2014/main" id="{4973F6FA-5E64-489D-9471-C08118065375}"/>
              </a:ext>
            </a:extLst>
          </p:cNvPr>
          <p:cNvSpPr txBox="1"/>
          <p:nvPr/>
        </p:nvSpPr>
        <p:spPr>
          <a:xfrm>
            <a:off x="5373497" y="4551432"/>
            <a:ext cx="3647661" cy="2031325"/>
          </a:xfrm>
          <a:prstGeom prst="rect">
            <a:avLst/>
          </a:prstGeom>
          <a:noFill/>
        </p:spPr>
        <p:txBody>
          <a:bodyPr wrap="square" rtlCol="0">
            <a:spAutoFit/>
          </a:bodyPr>
          <a:lstStyle/>
          <a:p>
            <a:pPr marL="0" lvl="0" indent="0" algn="l" rtl="0">
              <a:lnSpc>
                <a:spcPct val="100000"/>
              </a:lnSpc>
              <a:spcBef>
                <a:spcPts val="0"/>
              </a:spcBef>
              <a:spcAft>
                <a:spcPts val="0"/>
              </a:spcAft>
              <a:buNone/>
            </a:pPr>
            <a:r>
              <a:rPr lang="en-US" sz="1800" b="1" i="1" dirty="0"/>
              <a:t>NOTE: </a:t>
            </a:r>
          </a:p>
          <a:p>
            <a:pPr marL="0" lvl="0" indent="0" algn="l" rtl="0">
              <a:lnSpc>
                <a:spcPct val="100000"/>
              </a:lnSpc>
              <a:spcBef>
                <a:spcPts val="0"/>
              </a:spcBef>
              <a:spcAft>
                <a:spcPts val="0"/>
              </a:spcAft>
              <a:buClr>
                <a:schemeClr val="dk1"/>
              </a:buClr>
              <a:buSzPts val="1100"/>
              <a:buFont typeface="Arial"/>
              <a:buNone/>
            </a:pPr>
            <a:r>
              <a:rPr lang="en-US" sz="1800" b="1" i="1" dirty="0"/>
              <a:t>It’s </a:t>
            </a:r>
            <a:r>
              <a:rPr lang="en-US" sz="1800" b="1" i="1" dirty="0">
                <a:solidFill>
                  <a:srgbClr val="333333"/>
                </a:solidFill>
                <a:highlight>
                  <a:schemeClr val="lt1"/>
                </a:highlight>
              </a:rPr>
              <a:t>unusual for health care providers to be charged with a crime after a medical mistake that didn't involve:</a:t>
            </a:r>
          </a:p>
          <a:p>
            <a:pPr marL="0" lvl="0" indent="0" algn="l" rtl="0">
              <a:lnSpc>
                <a:spcPct val="100000"/>
              </a:lnSpc>
              <a:spcBef>
                <a:spcPts val="0"/>
              </a:spcBef>
              <a:spcAft>
                <a:spcPts val="0"/>
              </a:spcAft>
              <a:buNone/>
            </a:pPr>
            <a:r>
              <a:rPr lang="en-US" sz="1800" b="1" i="1" u="sng" dirty="0">
                <a:solidFill>
                  <a:srgbClr val="0084C1"/>
                </a:solidFill>
                <a:highlight>
                  <a:schemeClr val="lt1"/>
                </a:highlight>
              </a:rPr>
              <a:t>malicious intent or intoxication.</a:t>
            </a:r>
            <a:r>
              <a:rPr lang="en-US" sz="1600" i="1" dirty="0">
                <a:solidFill>
                  <a:srgbClr val="980000"/>
                </a:solidFill>
              </a:rPr>
              <a:t>  </a:t>
            </a:r>
          </a:p>
          <a:p>
            <a:endParaRPr lang="en-US" dirty="0"/>
          </a:p>
        </p:txBody>
      </p:sp>
      <p:pic>
        <p:nvPicPr>
          <p:cNvPr id="5" name="Picture 4">
            <a:extLst>
              <a:ext uri="{FF2B5EF4-FFF2-40B4-BE49-F238E27FC236}">
                <a16:creationId xmlns:a16="http://schemas.microsoft.com/office/drawing/2014/main" id="{116BC172-8279-4D5E-BB61-3DB35D43353E}"/>
              </a:ext>
            </a:extLst>
          </p:cNvPr>
          <p:cNvPicPr>
            <a:picLocks noChangeAspect="1"/>
          </p:cNvPicPr>
          <p:nvPr/>
        </p:nvPicPr>
        <p:blipFill>
          <a:blip r:embed="rId4"/>
          <a:stretch>
            <a:fillRect/>
          </a:stretch>
        </p:blipFill>
        <p:spPr>
          <a:xfrm>
            <a:off x="6359564" y="2374490"/>
            <a:ext cx="2292533" cy="2377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1000"/>
                                        <p:tgtEl>
                                          <p:spTgt spid="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xEl>
                                              <p:pRg st="2" end="2"/>
                                            </p:txEl>
                                          </p:spTgt>
                                        </p:tgtEl>
                                        <p:attrNameLst>
                                          <p:attrName>style.visibility</p:attrName>
                                        </p:attrNameLst>
                                      </p:cBhvr>
                                      <p:to>
                                        <p:strVal val="visible"/>
                                      </p:to>
                                    </p:set>
                                    <p:animEffect transition="in" filter="fade">
                                      <p:cBhvr>
                                        <p:cTn id="12" dur="1000"/>
                                        <p:tgtEl>
                                          <p:spTgt spid="3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xEl>
                                              <p:pRg st="6" end="6"/>
                                            </p:txEl>
                                          </p:spTgt>
                                        </p:tgtEl>
                                        <p:attrNameLst>
                                          <p:attrName>style.visibility</p:attrName>
                                        </p:attrNameLst>
                                      </p:cBhvr>
                                      <p:to>
                                        <p:strVal val="visible"/>
                                      </p:to>
                                    </p:set>
                                    <p:animEffect transition="in" filter="fade">
                                      <p:cBhvr>
                                        <p:cTn id="17" dur="1000"/>
                                        <p:tgtEl>
                                          <p:spTgt spid="39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3">
                                            <p:txEl>
                                              <p:pRg st="4" end="4"/>
                                            </p:txEl>
                                          </p:spTgt>
                                        </p:tgtEl>
                                        <p:attrNameLst>
                                          <p:attrName>style.visibility</p:attrName>
                                        </p:attrNameLst>
                                      </p:cBhvr>
                                      <p:to>
                                        <p:strVal val="visible"/>
                                      </p:to>
                                    </p:set>
                                    <p:animEffect transition="in" filter="fade">
                                      <p:cBhvr>
                                        <p:cTn id="22" dur="1000"/>
                                        <p:tgtEl>
                                          <p:spTgt spid="3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00579ab9f3_0_429"/>
          <p:cNvSpPr txBox="1">
            <a:spLocks noGrp="1"/>
          </p:cNvSpPr>
          <p:nvPr>
            <p:ph type="title"/>
          </p:nvPr>
        </p:nvSpPr>
        <p:spPr>
          <a:xfrm>
            <a:off x="226208" y="211617"/>
            <a:ext cx="8520600" cy="76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2000" b="1" u="sng" dirty="0">
                <a:solidFill>
                  <a:srgbClr val="C00000"/>
                </a:solidFill>
                <a:highlight>
                  <a:schemeClr val="lt1"/>
                </a:highlight>
              </a:rPr>
              <a:t>UPDATE: </a:t>
            </a:r>
            <a:r>
              <a:rPr lang="en-US" sz="2000" b="1" u="sng" dirty="0" err="1">
                <a:solidFill>
                  <a:srgbClr val="C00000"/>
                </a:solidFill>
                <a:highlight>
                  <a:schemeClr val="lt1"/>
                </a:highlight>
              </a:rPr>
              <a:t>Radonda</a:t>
            </a:r>
            <a:r>
              <a:rPr lang="en-US" sz="2000" b="1" u="sng" dirty="0">
                <a:solidFill>
                  <a:srgbClr val="C00000"/>
                </a:solidFill>
                <a:highlight>
                  <a:schemeClr val="lt1"/>
                </a:highlight>
              </a:rPr>
              <a:t> Vaught</a:t>
            </a:r>
            <a:endParaRPr sz="2000" baseline="30000" dirty="0"/>
          </a:p>
        </p:txBody>
      </p:sp>
      <p:sp>
        <p:nvSpPr>
          <p:cNvPr id="401" name="Google Shape;401;g100579ab9f3_0_429"/>
          <p:cNvSpPr txBox="1">
            <a:spLocks noGrp="1"/>
          </p:cNvSpPr>
          <p:nvPr>
            <p:ph type="body" idx="2"/>
          </p:nvPr>
        </p:nvSpPr>
        <p:spPr>
          <a:xfrm>
            <a:off x="397191" y="837870"/>
            <a:ext cx="5111511" cy="5517000"/>
          </a:xfrm>
          <a:prstGeom prst="rect">
            <a:avLst/>
          </a:prstGeom>
        </p:spPr>
        <p:txBody>
          <a:bodyPr spcFirstLastPara="1" wrap="square" lIns="91425" tIns="91425" rIns="91425" bIns="91425" anchor="t" anchorCtr="0">
            <a:normAutofit lnSpcReduction="10000"/>
          </a:bodyPr>
          <a:lstStyle/>
          <a:p>
            <a:pPr marL="342900" indent="-342900">
              <a:lnSpc>
                <a:spcPct val="100000"/>
              </a:lnSpc>
            </a:pPr>
            <a:r>
              <a:rPr lang="en-US" sz="2000" b="1" i="1" dirty="0"/>
              <a:t>At trial she placed blame on the hospital for allowing ease of overrides.</a:t>
            </a:r>
          </a:p>
          <a:p>
            <a:pPr marL="0" indent="0">
              <a:lnSpc>
                <a:spcPct val="100000"/>
              </a:lnSpc>
              <a:buNone/>
            </a:pPr>
            <a:endParaRPr lang="en-US" sz="2000" b="1" i="1" dirty="0"/>
          </a:p>
          <a:p>
            <a:pPr marL="342900" indent="-342900">
              <a:lnSpc>
                <a:spcPct val="100000"/>
              </a:lnSpc>
            </a:pPr>
            <a:r>
              <a:rPr lang="en-US" sz="2000" b="1" dirty="0">
                <a:solidFill>
                  <a:srgbClr val="C00000"/>
                </a:solidFill>
              </a:rPr>
              <a:t>She lost her RN license to practice in July, 2021.   </a:t>
            </a:r>
          </a:p>
          <a:p>
            <a:pPr marL="342900" indent="-342900">
              <a:lnSpc>
                <a:spcPct val="100000"/>
              </a:lnSpc>
            </a:pPr>
            <a:endParaRPr lang="en-US" sz="2000" b="1" dirty="0">
              <a:solidFill>
                <a:srgbClr val="C00000"/>
              </a:solidFill>
            </a:endParaRPr>
          </a:p>
          <a:p>
            <a:pPr marL="342900" indent="-342900">
              <a:lnSpc>
                <a:spcPct val="100000"/>
              </a:lnSpc>
            </a:pPr>
            <a:r>
              <a:rPr lang="en-US" sz="2000" b="1" dirty="0">
                <a:solidFill>
                  <a:srgbClr val="C00000"/>
                </a:solidFill>
              </a:rPr>
              <a:t>The court found her guilty of gross neglect of an impaired adult and </a:t>
            </a:r>
            <a:r>
              <a:rPr lang="en-US" sz="2000" b="1" i="1" u="sng" dirty="0">
                <a:solidFill>
                  <a:srgbClr val="C00000"/>
                </a:solidFill>
              </a:rPr>
              <a:t>negligent homicide.</a:t>
            </a:r>
          </a:p>
          <a:p>
            <a:pPr marL="342900" indent="-342900">
              <a:lnSpc>
                <a:spcPct val="100000"/>
              </a:lnSpc>
            </a:pPr>
            <a:endParaRPr lang="en-US" sz="2000" b="1" dirty="0">
              <a:solidFill>
                <a:srgbClr val="C00000"/>
              </a:solidFill>
              <a:latin typeface="+mj-lt"/>
            </a:endParaRPr>
          </a:p>
          <a:p>
            <a:pPr marL="342900" indent="-342900">
              <a:lnSpc>
                <a:spcPct val="100000"/>
              </a:lnSpc>
            </a:pPr>
            <a:r>
              <a:rPr lang="en-US" sz="2000" b="1" dirty="0">
                <a:solidFill>
                  <a:srgbClr val="C00000"/>
                </a:solidFill>
                <a:latin typeface="+mj-lt"/>
              </a:rPr>
              <a:t>She faces </a:t>
            </a:r>
            <a:r>
              <a:rPr lang="en-US" sz="2000" b="1" u="sng" dirty="0">
                <a:solidFill>
                  <a:srgbClr val="C00000"/>
                </a:solidFill>
                <a:latin typeface="+mj-lt"/>
              </a:rPr>
              <a:t>three to six years in prison </a:t>
            </a:r>
            <a:r>
              <a:rPr lang="en-US" sz="2000" b="1" dirty="0">
                <a:solidFill>
                  <a:srgbClr val="C00000"/>
                </a:solidFill>
                <a:latin typeface="+mj-lt"/>
              </a:rPr>
              <a:t>for neglect and one to two years for negligent homicide.</a:t>
            </a:r>
          </a:p>
          <a:p>
            <a:pPr marL="342900" indent="-342900">
              <a:lnSpc>
                <a:spcPct val="100000"/>
              </a:lnSpc>
            </a:pPr>
            <a:endParaRPr lang="en-US" sz="2000" b="1" dirty="0">
              <a:solidFill>
                <a:srgbClr val="333333"/>
              </a:solidFill>
              <a:latin typeface="+mj-lt"/>
            </a:endParaRPr>
          </a:p>
          <a:p>
            <a:pPr marL="342900" indent="-342900">
              <a:lnSpc>
                <a:spcPct val="100000"/>
              </a:lnSpc>
            </a:pPr>
            <a:r>
              <a:rPr lang="en-US" sz="2000" b="1" dirty="0">
                <a:solidFill>
                  <a:srgbClr val="333333"/>
                </a:solidFill>
                <a:latin typeface="+mj-lt"/>
              </a:rPr>
              <a:t>No charges have been brought against the hospital or it’s leadership. </a:t>
            </a:r>
          </a:p>
          <a:p>
            <a:pPr marL="342900" indent="-342900">
              <a:lnSpc>
                <a:spcPct val="100000"/>
              </a:lnSpc>
            </a:pPr>
            <a:endParaRPr lang="en-US" sz="2000" b="1" i="1" dirty="0">
              <a:solidFill>
                <a:srgbClr val="333333"/>
              </a:solidFill>
              <a:latin typeface="+mj-lt"/>
            </a:endParaRPr>
          </a:p>
          <a:p>
            <a:pPr marL="342900" indent="-342900">
              <a:lnSpc>
                <a:spcPct val="100000"/>
              </a:lnSpc>
            </a:pPr>
            <a:endParaRPr lang="en-US" sz="2000" b="1" dirty="0">
              <a:latin typeface="+mj-lt"/>
            </a:endParaRPr>
          </a:p>
          <a:p>
            <a:pPr marL="0" lvl="0" indent="0" algn="l" rtl="0">
              <a:lnSpc>
                <a:spcPct val="100000"/>
              </a:lnSpc>
              <a:spcBef>
                <a:spcPts val="0"/>
              </a:spcBef>
              <a:spcAft>
                <a:spcPts val="0"/>
              </a:spcAft>
              <a:buNone/>
            </a:pPr>
            <a:endParaRPr sz="2000" i="1" dirty="0">
              <a:solidFill>
                <a:srgbClr val="980000"/>
              </a:solidFill>
            </a:endParaRPr>
          </a:p>
        </p:txBody>
      </p:sp>
      <p:sp>
        <p:nvSpPr>
          <p:cNvPr id="402" name="Google Shape;402;g100579ab9f3_0_4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
        <p:nvSpPr>
          <p:cNvPr id="403" name="Google Shape;403;g100579ab9f3_0_429"/>
          <p:cNvSpPr txBox="1"/>
          <p:nvPr/>
        </p:nvSpPr>
        <p:spPr>
          <a:xfrm>
            <a:off x="6761250" y="6019550"/>
            <a:ext cx="193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06F30A12-93F5-49EE-897D-4099CC2F7AB8}"/>
              </a:ext>
            </a:extLst>
          </p:cNvPr>
          <p:cNvPicPr>
            <a:picLocks noChangeAspect="1"/>
          </p:cNvPicPr>
          <p:nvPr/>
        </p:nvPicPr>
        <p:blipFill>
          <a:blip r:embed="rId3"/>
          <a:stretch>
            <a:fillRect/>
          </a:stretch>
        </p:blipFill>
        <p:spPr>
          <a:xfrm>
            <a:off x="6086474" y="211617"/>
            <a:ext cx="3057526" cy="2390775"/>
          </a:xfrm>
          <a:prstGeom prst="rect">
            <a:avLst/>
          </a:prstGeom>
        </p:spPr>
      </p:pic>
      <p:sp>
        <p:nvSpPr>
          <p:cNvPr id="3" name="TextBox 2">
            <a:extLst>
              <a:ext uri="{FF2B5EF4-FFF2-40B4-BE49-F238E27FC236}">
                <a16:creationId xmlns:a16="http://schemas.microsoft.com/office/drawing/2014/main" id="{91135922-7EC2-4E0A-B161-5EF4151AF31B}"/>
              </a:ext>
            </a:extLst>
          </p:cNvPr>
          <p:cNvSpPr txBox="1"/>
          <p:nvPr/>
        </p:nvSpPr>
        <p:spPr>
          <a:xfrm>
            <a:off x="6981826" y="2647800"/>
            <a:ext cx="1938308" cy="246221"/>
          </a:xfrm>
          <a:prstGeom prst="rect">
            <a:avLst/>
          </a:prstGeom>
          <a:noFill/>
        </p:spPr>
        <p:txBody>
          <a:bodyPr wrap="square" rtlCol="0">
            <a:spAutoFit/>
          </a:bodyPr>
          <a:lstStyle/>
          <a:p>
            <a:r>
              <a:rPr lang="en-US" sz="1000" dirty="0"/>
              <a:t>Photo; NPR and KHN</a:t>
            </a:r>
          </a:p>
        </p:txBody>
      </p:sp>
      <p:sp>
        <p:nvSpPr>
          <p:cNvPr id="9" name="TextBox 8">
            <a:extLst>
              <a:ext uri="{FF2B5EF4-FFF2-40B4-BE49-F238E27FC236}">
                <a16:creationId xmlns:a16="http://schemas.microsoft.com/office/drawing/2014/main" id="{0535C569-CF29-4F43-B0E9-B3AD7989F342}"/>
              </a:ext>
            </a:extLst>
          </p:cNvPr>
          <p:cNvSpPr txBox="1"/>
          <p:nvPr/>
        </p:nvSpPr>
        <p:spPr>
          <a:xfrm>
            <a:off x="6086474" y="3025624"/>
            <a:ext cx="2934684" cy="2554545"/>
          </a:xfrm>
          <a:prstGeom prst="rect">
            <a:avLst/>
          </a:prstGeom>
          <a:noFill/>
        </p:spPr>
        <p:txBody>
          <a:bodyPr wrap="square">
            <a:spAutoFit/>
          </a:bodyPr>
          <a:lstStyle/>
          <a:p>
            <a:pPr marL="0" lvl="0" indent="0" algn="l" rtl="0">
              <a:lnSpc>
                <a:spcPct val="100000"/>
              </a:lnSpc>
              <a:spcBef>
                <a:spcPts val="0"/>
              </a:spcBef>
              <a:spcAft>
                <a:spcPts val="0"/>
              </a:spcAft>
              <a:buNone/>
            </a:pPr>
            <a:r>
              <a:rPr lang="en-US" sz="1800" b="1" i="1" dirty="0"/>
              <a:t>NOTE: </a:t>
            </a:r>
            <a:r>
              <a:rPr lang="en-US" sz="2000" b="1" i="1" dirty="0">
                <a:solidFill>
                  <a:schemeClr val="bg1">
                    <a:lumMod val="50000"/>
                  </a:schemeClr>
                </a:solidFill>
              </a:rPr>
              <a:t>it’s </a:t>
            </a:r>
            <a:r>
              <a:rPr lang="en-US" sz="2000" b="1" i="1" dirty="0">
                <a:solidFill>
                  <a:schemeClr val="bg1">
                    <a:lumMod val="50000"/>
                  </a:schemeClr>
                </a:solidFill>
                <a:highlight>
                  <a:schemeClr val="lt1"/>
                </a:highlight>
              </a:rPr>
              <a:t>unusual for health care providers to be charged with a crime after a medical mistake that didn't involve:</a:t>
            </a:r>
          </a:p>
          <a:p>
            <a:pPr marL="0" lvl="0" indent="0" algn="l" rtl="0">
              <a:lnSpc>
                <a:spcPct val="100000"/>
              </a:lnSpc>
              <a:spcBef>
                <a:spcPts val="0"/>
              </a:spcBef>
              <a:spcAft>
                <a:spcPts val="0"/>
              </a:spcAft>
              <a:buNone/>
            </a:pPr>
            <a:r>
              <a:rPr lang="en-US" sz="2000" b="1" i="1" u="sng" dirty="0">
                <a:solidFill>
                  <a:srgbClr val="0084C1"/>
                </a:solidFill>
                <a:highlight>
                  <a:schemeClr val="lt1"/>
                </a:highlight>
              </a:rPr>
              <a:t>malicious intent or intoxication</a:t>
            </a:r>
            <a:r>
              <a:rPr lang="en-US" sz="1800" b="1" i="1" u="sng" dirty="0">
                <a:solidFill>
                  <a:srgbClr val="0084C1"/>
                </a:solidFill>
                <a:highlight>
                  <a:schemeClr val="lt1"/>
                </a:highlight>
              </a:rPr>
              <a:t>.</a:t>
            </a:r>
            <a:r>
              <a:rPr lang="en-US" sz="1600" i="1" dirty="0">
                <a:solidFill>
                  <a:srgbClr val="98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00579ab9f3_0_391"/>
          <p:cNvSpPr txBox="1">
            <a:spLocks noGrp="1"/>
          </p:cNvSpPr>
          <p:nvPr>
            <p:ph type="title"/>
          </p:nvPr>
        </p:nvSpPr>
        <p:spPr>
          <a:xfrm>
            <a:off x="500558" y="135725"/>
            <a:ext cx="8520600" cy="763500"/>
          </a:xfrm>
          <a:prstGeom prst="rect">
            <a:avLst/>
          </a:prstGeom>
        </p:spPr>
        <p:txBody>
          <a:bodyPr spcFirstLastPara="1" wrap="square" lIns="91425" tIns="91425" rIns="91425" bIns="91425" anchor="t" anchorCtr="0">
            <a:normAutofit fontScale="90000"/>
          </a:bodyPr>
          <a:lstStyle/>
          <a:p>
            <a:r>
              <a:rPr lang="en-US" sz="3100" b="1" i="1" dirty="0">
                <a:solidFill>
                  <a:schemeClr val="bg1">
                    <a:lumMod val="50000"/>
                  </a:schemeClr>
                </a:solidFill>
              </a:rPr>
              <a:t>Hospitals have the potential for serious failures.</a:t>
            </a:r>
            <a:br>
              <a:rPr lang="en-US" sz="3100" b="1" i="1" dirty="0">
                <a:solidFill>
                  <a:schemeClr val="bg1">
                    <a:lumMod val="50000"/>
                  </a:schemeClr>
                </a:solidFill>
              </a:rPr>
            </a:br>
            <a:endParaRPr dirty="0"/>
          </a:p>
        </p:txBody>
      </p:sp>
      <p:sp>
        <p:nvSpPr>
          <p:cNvPr id="410" name="Google Shape;410;g100579ab9f3_0_391"/>
          <p:cNvSpPr txBox="1">
            <a:spLocks noGrp="1"/>
          </p:cNvSpPr>
          <p:nvPr>
            <p:ph type="body" idx="1"/>
          </p:nvPr>
        </p:nvSpPr>
        <p:spPr>
          <a:xfrm>
            <a:off x="378150" y="899225"/>
            <a:ext cx="8420162" cy="5318400"/>
          </a:xfrm>
          <a:prstGeom prst="rect">
            <a:avLst/>
          </a:prstGeom>
        </p:spPr>
        <p:txBody>
          <a:bodyPr spcFirstLastPara="1" wrap="square" lIns="91425" tIns="91425" rIns="91425" bIns="91425" anchor="t" anchorCtr="0">
            <a:normAutofit fontScale="25000" lnSpcReduction="20000"/>
          </a:bodyPr>
          <a:lstStyle/>
          <a:p>
            <a:pPr marL="0" lvl="0" indent="0">
              <a:spcBef>
                <a:spcPts val="600"/>
              </a:spcBef>
              <a:buClr>
                <a:schemeClr val="dk1"/>
              </a:buClr>
              <a:buSzPts val="234"/>
              <a:buNone/>
            </a:pPr>
            <a:r>
              <a:rPr lang="en-US" sz="9600" b="1" i="1" dirty="0">
                <a:solidFill>
                  <a:schemeClr val="bg1">
                    <a:lumMod val="50000"/>
                  </a:schemeClr>
                </a:solidFill>
                <a:highlight>
                  <a:srgbClr val="FFF2CC"/>
                </a:highlight>
              </a:rPr>
              <a:t>Hospitals are or should be </a:t>
            </a:r>
            <a:r>
              <a:rPr lang="en-US" sz="9600" b="1" i="1" u="sng" dirty="0">
                <a:solidFill>
                  <a:srgbClr val="0070C0"/>
                </a:solidFill>
                <a:highlight>
                  <a:srgbClr val="FFF2CC"/>
                </a:highlight>
              </a:rPr>
              <a:t>High Reliability Organiza</a:t>
            </a:r>
            <a:r>
              <a:rPr lang="en-US" sz="9600" b="1" i="1" dirty="0">
                <a:solidFill>
                  <a:srgbClr val="0070C0"/>
                </a:solidFill>
                <a:highlight>
                  <a:srgbClr val="FFF2CC"/>
                </a:highlight>
              </a:rPr>
              <a:t>tions </a:t>
            </a:r>
            <a:r>
              <a:rPr lang="en-US" sz="9600" b="1" i="1" dirty="0">
                <a:solidFill>
                  <a:srgbClr val="0070C0"/>
                </a:solidFill>
              </a:rPr>
              <a:t>(HROs)</a:t>
            </a:r>
            <a:r>
              <a:rPr lang="en-US" sz="9600" b="1" i="1" dirty="0">
                <a:solidFill>
                  <a:schemeClr val="bg1">
                    <a:lumMod val="50000"/>
                  </a:schemeClr>
                </a:solidFill>
              </a:rPr>
              <a:t> they:</a:t>
            </a:r>
          </a:p>
          <a:p>
            <a:pPr marL="0" lvl="0" indent="0">
              <a:spcBef>
                <a:spcPts val="600"/>
              </a:spcBef>
              <a:buClr>
                <a:schemeClr val="dk1"/>
              </a:buClr>
              <a:buSzPts val="234"/>
              <a:buNone/>
            </a:pPr>
            <a:endParaRPr lang="en-US" sz="4000" b="1" i="1" dirty="0">
              <a:solidFill>
                <a:schemeClr val="bg1">
                  <a:lumMod val="50000"/>
                </a:schemeClr>
              </a:solidFill>
            </a:endParaRPr>
          </a:p>
          <a:p>
            <a:pPr marL="0" lvl="0" indent="0">
              <a:spcBef>
                <a:spcPts val="600"/>
              </a:spcBef>
              <a:buClr>
                <a:schemeClr val="dk1"/>
              </a:buClr>
              <a:buSzPts val="234"/>
              <a:buNone/>
            </a:pPr>
            <a:r>
              <a:rPr lang="en-US" sz="9600" b="1" i="1" dirty="0">
                <a:solidFill>
                  <a:schemeClr val="bg1">
                    <a:lumMod val="50000"/>
                  </a:schemeClr>
                </a:solidFill>
              </a:rPr>
              <a:t>#   understand that they have a potential for 	catastrophic failure ……</a:t>
            </a:r>
          </a:p>
          <a:p>
            <a:pPr marL="0" indent="0">
              <a:spcBef>
                <a:spcPts val="600"/>
              </a:spcBef>
              <a:buClr>
                <a:srgbClr val="0070C0"/>
              </a:buClr>
              <a:buSzPts val="234"/>
              <a:buNone/>
            </a:pPr>
            <a:r>
              <a:rPr lang="en-US" sz="9600" b="1" dirty="0">
                <a:solidFill>
                  <a:schemeClr val="bg1">
                    <a:lumMod val="50000"/>
                  </a:schemeClr>
                </a:solidFill>
              </a:rPr>
              <a:t>#   have a preoccupation with failure,</a:t>
            </a:r>
          </a:p>
          <a:p>
            <a:pPr marL="0" indent="0">
              <a:spcBef>
                <a:spcPts val="600"/>
              </a:spcBef>
              <a:buClr>
                <a:srgbClr val="0070C0"/>
              </a:buClr>
              <a:buSzPts val="234"/>
              <a:buNone/>
            </a:pPr>
            <a:r>
              <a:rPr lang="en-US" sz="9600" b="1" dirty="0">
                <a:solidFill>
                  <a:schemeClr val="bg1">
                    <a:lumMod val="50000"/>
                  </a:schemeClr>
                </a:solidFill>
              </a:rPr>
              <a:t>#   look deeper into the causes of an error!</a:t>
            </a:r>
          </a:p>
          <a:p>
            <a:pPr marL="0" indent="0">
              <a:spcBef>
                <a:spcPts val="600"/>
              </a:spcBef>
              <a:buClr>
                <a:srgbClr val="0070C0"/>
              </a:buClr>
              <a:buSzPts val="234"/>
              <a:buNone/>
            </a:pPr>
            <a:endParaRPr lang="en-US" sz="9600" b="1" dirty="0">
              <a:solidFill>
                <a:schemeClr val="bg1">
                  <a:lumMod val="50000"/>
                </a:schemeClr>
              </a:solidFill>
            </a:endParaRPr>
          </a:p>
          <a:p>
            <a:pPr marL="0" indent="0">
              <a:spcBef>
                <a:spcPts val="600"/>
              </a:spcBef>
              <a:buClr>
                <a:srgbClr val="0070C0"/>
              </a:buClr>
              <a:buSzPts val="234"/>
              <a:buNone/>
            </a:pPr>
            <a:endParaRPr lang="en-US" sz="9600" b="1" dirty="0">
              <a:solidFill>
                <a:schemeClr val="bg1">
                  <a:lumMod val="50000"/>
                </a:schemeClr>
              </a:solidFill>
            </a:endParaRPr>
          </a:p>
          <a:p>
            <a:pPr marL="0" lvl="0" indent="0" algn="l" rtl="0">
              <a:lnSpc>
                <a:spcPct val="90000"/>
              </a:lnSpc>
              <a:spcBef>
                <a:spcPts val="0"/>
              </a:spcBef>
              <a:spcAft>
                <a:spcPts val="0"/>
              </a:spcAft>
              <a:buClr>
                <a:schemeClr val="dk1"/>
              </a:buClr>
              <a:buSzPts val="234"/>
              <a:buFont typeface="Arial"/>
              <a:buNone/>
            </a:pPr>
            <a:r>
              <a:rPr lang="en-US" sz="9000" b="1" i="1" u="sng" dirty="0">
                <a:solidFill>
                  <a:srgbClr val="0084C1"/>
                </a:solidFill>
              </a:rPr>
              <a:t>Is this criminalization of a medication errors?  </a:t>
            </a:r>
            <a:endParaRPr sz="9000" b="1" i="1" dirty="0">
              <a:solidFill>
                <a:srgbClr val="0084C1"/>
              </a:solidFill>
            </a:endParaRPr>
          </a:p>
          <a:p>
            <a:pPr marL="0" lvl="0" indent="0" algn="l" rtl="0">
              <a:lnSpc>
                <a:spcPct val="90000"/>
              </a:lnSpc>
              <a:spcBef>
                <a:spcPts val="0"/>
              </a:spcBef>
              <a:spcAft>
                <a:spcPts val="0"/>
              </a:spcAft>
              <a:buNone/>
            </a:pPr>
            <a:endParaRPr sz="9000" b="1" i="1" u="sng" dirty="0">
              <a:solidFill>
                <a:srgbClr val="0084C1"/>
              </a:solidFill>
            </a:endParaRPr>
          </a:p>
          <a:p>
            <a:pPr marL="0" lvl="0" indent="0" algn="l" rtl="0">
              <a:lnSpc>
                <a:spcPct val="90000"/>
              </a:lnSpc>
              <a:spcBef>
                <a:spcPts val="0"/>
              </a:spcBef>
              <a:spcAft>
                <a:spcPts val="0"/>
              </a:spcAft>
              <a:buNone/>
            </a:pPr>
            <a:endParaRPr sz="6600" b="1" i="1" dirty="0">
              <a:solidFill>
                <a:schemeClr val="accent2"/>
              </a:solidFill>
            </a:endParaRPr>
          </a:p>
          <a:p>
            <a:pPr marL="0" lvl="0" indent="0" algn="l" rtl="0">
              <a:lnSpc>
                <a:spcPct val="100000"/>
              </a:lnSpc>
              <a:spcBef>
                <a:spcPts val="0"/>
              </a:spcBef>
              <a:spcAft>
                <a:spcPts val="0"/>
              </a:spcAft>
              <a:buClr>
                <a:schemeClr val="dk1"/>
              </a:buClr>
              <a:buSzPts val="275"/>
              <a:buFont typeface="Arial"/>
              <a:buNone/>
            </a:pPr>
            <a:r>
              <a:rPr lang="en-US" sz="8300" b="1" dirty="0">
                <a:solidFill>
                  <a:srgbClr val="0070C0"/>
                </a:solidFill>
                <a:highlight>
                  <a:srgbClr val="FFF2CC"/>
                </a:highlight>
              </a:rPr>
              <a:t>Will it have a chilling effect on</a:t>
            </a:r>
            <a:r>
              <a:rPr lang="en-US" sz="8300" b="1" u="sng" dirty="0">
                <a:solidFill>
                  <a:srgbClr val="0070C0"/>
                </a:solidFill>
                <a:highlight>
                  <a:srgbClr val="FFF2CC"/>
                </a:highlight>
              </a:rPr>
              <a:t> HCPs willingness to REPORT Future Errors?</a:t>
            </a:r>
            <a:endParaRPr sz="15400" b="1" i="1" dirty="0">
              <a:solidFill>
                <a:srgbClr val="0070C0"/>
              </a:solidFill>
            </a:endParaRPr>
          </a:p>
          <a:p>
            <a:pPr marL="0" lvl="0" indent="0" algn="l" rtl="0">
              <a:lnSpc>
                <a:spcPct val="90000"/>
              </a:lnSpc>
              <a:spcBef>
                <a:spcPts val="0"/>
              </a:spcBef>
              <a:spcAft>
                <a:spcPts val="0"/>
              </a:spcAft>
              <a:buClr>
                <a:schemeClr val="dk1"/>
              </a:buClr>
              <a:buSzPts val="234"/>
              <a:buFont typeface="Arial"/>
              <a:buNone/>
            </a:pPr>
            <a:endParaRPr sz="4400" b="1" i="1" dirty="0">
              <a:solidFill>
                <a:schemeClr val="accent2"/>
              </a:solidFill>
            </a:endParaRPr>
          </a:p>
          <a:p>
            <a:pPr marL="0" lvl="0" indent="0" algn="ctr" rtl="0">
              <a:lnSpc>
                <a:spcPct val="90000"/>
              </a:lnSpc>
              <a:spcBef>
                <a:spcPts val="0"/>
              </a:spcBef>
              <a:spcAft>
                <a:spcPts val="0"/>
              </a:spcAft>
              <a:buNone/>
            </a:pPr>
            <a:r>
              <a:rPr lang="en-US" sz="9000" b="1" i="1" dirty="0">
                <a:solidFill>
                  <a:schemeClr val="accent2"/>
                </a:solidFill>
              </a:rPr>
              <a:t>OR </a:t>
            </a:r>
            <a:endParaRPr sz="9000" b="1" i="1" dirty="0">
              <a:solidFill>
                <a:schemeClr val="accent2"/>
              </a:solidFill>
            </a:endParaRPr>
          </a:p>
          <a:p>
            <a:pPr marL="0" lvl="0" indent="0" algn="l" rtl="0">
              <a:lnSpc>
                <a:spcPct val="90000"/>
              </a:lnSpc>
              <a:spcBef>
                <a:spcPts val="0"/>
              </a:spcBef>
              <a:spcAft>
                <a:spcPts val="0"/>
              </a:spcAft>
              <a:buNone/>
            </a:pPr>
            <a:endParaRPr sz="9000" b="1" i="1" dirty="0">
              <a:solidFill>
                <a:schemeClr val="accent2"/>
              </a:solidFill>
            </a:endParaRPr>
          </a:p>
          <a:p>
            <a:pPr marL="0" lvl="0" indent="0" algn="l" rtl="0">
              <a:lnSpc>
                <a:spcPct val="90000"/>
              </a:lnSpc>
              <a:spcBef>
                <a:spcPts val="0"/>
              </a:spcBef>
              <a:spcAft>
                <a:spcPts val="0"/>
              </a:spcAft>
              <a:buClr>
                <a:schemeClr val="dk1"/>
              </a:buClr>
              <a:buSzPts val="234"/>
              <a:buFont typeface="Arial"/>
              <a:buNone/>
            </a:pPr>
            <a:endParaRPr sz="4000" b="1" i="1" dirty="0">
              <a:solidFill>
                <a:schemeClr val="accent2"/>
              </a:solidFill>
            </a:endParaRPr>
          </a:p>
          <a:p>
            <a:pPr marL="0" lvl="0" indent="0" algn="l" rtl="0">
              <a:lnSpc>
                <a:spcPct val="90000"/>
              </a:lnSpc>
              <a:spcBef>
                <a:spcPts val="0"/>
              </a:spcBef>
              <a:spcAft>
                <a:spcPts val="0"/>
              </a:spcAft>
              <a:buClr>
                <a:schemeClr val="dk1"/>
              </a:buClr>
              <a:buSzPts val="234"/>
              <a:buFont typeface="Arial"/>
              <a:buNone/>
            </a:pPr>
            <a:r>
              <a:rPr lang="en-US" sz="9000" b="1" i="1" dirty="0">
                <a:solidFill>
                  <a:srgbClr val="0070C0"/>
                </a:solidFill>
              </a:rPr>
              <a:t>Should emphasis be placed on </a:t>
            </a:r>
            <a:r>
              <a:rPr lang="en-US" sz="9000" b="1" i="1" u="sng" dirty="0">
                <a:solidFill>
                  <a:srgbClr val="0070C0"/>
                </a:solidFill>
              </a:rPr>
              <a:t>learning from the mistake </a:t>
            </a:r>
            <a:r>
              <a:rPr lang="en-US" sz="9000" b="1" i="1" dirty="0">
                <a:solidFill>
                  <a:srgbClr val="0070C0"/>
                </a:solidFill>
              </a:rPr>
              <a:t>and </a:t>
            </a:r>
            <a:r>
              <a:rPr lang="en-US" sz="9000" b="1" i="1" u="sng" dirty="0">
                <a:solidFill>
                  <a:srgbClr val="0070C0"/>
                </a:solidFill>
              </a:rPr>
              <a:t>preventing future errors</a:t>
            </a:r>
            <a:r>
              <a:rPr lang="en-US" sz="9000" b="1" i="1" dirty="0">
                <a:solidFill>
                  <a:srgbClr val="0070C0"/>
                </a:solidFill>
              </a:rPr>
              <a:t>?</a:t>
            </a:r>
            <a:endParaRPr sz="9000" b="1" i="1" dirty="0">
              <a:solidFill>
                <a:srgbClr val="0070C0"/>
              </a:solidFill>
            </a:endParaRPr>
          </a:p>
          <a:p>
            <a:pPr marL="0" lvl="0" indent="0" algn="l" rtl="0">
              <a:lnSpc>
                <a:spcPct val="90000"/>
              </a:lnSpc>
              <a:spcBef>
                <a:spcPts val="0"/>
              </a:spcBef>
              <a:spcAft>
                <a:spcPts val="0"/>
              </a:spcAft>
              <a:buClr>
                <a:schemeClr val="dk1"/>
              </a:buClr>
              <a:buSzPts val="234"/>
              <a:buFont typeface="Arial"/>
              <a:buNone/>
            </a:pPr>
            <a:endParaRPr sz="9000" b="1" i="1" dirty="0">
              <a:solidFill>
                <a:schemeClr val="dk1"/>
              </a:solidFill>
            </a:endParaRPr>
          </a:p>
          <a:p>
            <a:pPr marL="0" lvl="0" indent="0" algn="l" rtl="0">
              <a:lnSpc>
                <a:spcPct val="90000"/>
              </a:lnSpc>
              <a:spcBef>
                <a:spcPts val="600"/>
              </a:spcBef>
              <a:spcAft>
                <a:spcPts val="0"/>
              </a:spcAft>
              <a:buNone/>
            </a:pPr>
            <a:endParaRPr sz="4000" i="1" dirty="0">
              <a:solidFill>
                <a:schemeClr val="dk1"/>
              </a:solidFill>
            </a:endParaRPr>
          </a:p>
          <a:p>
            <a:pPr marL="0" lvl="0" indent="0" algn="l" rtl="0">
              <a:lnSpc>
                <a:spcPct val="90000"/>
              </a:lnSpc>
              <a:spcBef>
                <a:spcPts val="600"/>
              </a:spcBef>
              <a:spcAft>
                <a:spcPts val="0"/>
              </a:spcAft>
              <a:buNone/>
            </a:pPr>
            <a:endParaRPr sz="9600" b="1" i="1" dirty="0">
              <a:solidFill>
                <a:schemeClr val="bg1">
                  <a:lumMod val="50000"/>
                </a:schemeClr>
              </a:solidFill>
            </a:endParaRPr>
          </a:p>
          <a:p>
            <a:pPr marL="0" lvl="0" indent="0" algn="l" rtl="0">
              <a:lnSpc>
                <a:spcPct val="105000"/>
              </a:lnSpc>
              <a:spcBef>
                <a:spcPts val="0"/>
              </a:spcBef>
              <a:spcAft>
                <a:spcPts val="0"/>
              </a:spcAft>
              <a:buClr>
                <a:schemeClr val="dk1"/>
              </a:buClr>
              <a:buSzPct val="54046"/>
              <a:buFont typeface="Arial"/>
              <a:buNone/>
            </a:pPr>
            <a:endParaRPr sz="9600" b="1" dirty="0">
              <a:solidFill>
                <a:schemeClr val="bg1">
                  <a:lumMod val="50000"/>
                </a:schemeClr>
              </a:solidFill>
            </a:endParaRPr>
          </a:p>
          <a:p>
            <a:pPr marL="0" lvl="0" indent="0" algn="l" rtl="0">
              <a:spcBef>
                <a:spcPts val="1200"/>
              </a:spcBef>
              <a:spcAft>
                <a:spcPts val="1200"/>
              </a:spcAft>
              <a:buNone/>
            </a:pPr>
            <a:endParaRPr dirty="0"/>
          </a:p>
        </p:txBody>
      </p:sp>
      <p:sp>
        <p:nvSpPr>
          <p:cNvPr id="411" name="Google Shape;411;g100579ab9f3_0_39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
                                            <p:txEl>
                                              <p:pRg st="10" end="10"/>
                                            </p:txEl>
                                          </p:spTgt>
                                        </p:tgtEl>
                                        <p:attrNameLst>
                                          <p:attrName>style.visibility</p:attrName>
                                        </p:attrNameLst>
                                      </p:cBhvr>
                                      <p:to>
                                        <p:strVal val="visible"/>
                                      </p:to>
                                    </p:set>
                                    <p:animEffect transition="in" filter="wipe(down)">
                                      <p:cBhvr>
                                        <p:cTn id="7" dur="500"/>
                                        <p:tgtEl>
                                          <p:spTgt spid="410">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
                                            <p:txEl>
                                              <p:pRg st="12" end="12"/>
                                            </p:txEl>
                                          </p:spTgt>
                                        </p:tgtEl>
                                        <p:attrNameLst>
                                          <p:attrName>style.visibility</p:attrName>
                                        </p:attrNameLst>
                                      </p:cBhvr>
                                      <p:to>
                                        <p:strVal val="visible"/>
                                      </p:to>
                                    </p:set>
                                    <p:animEffect transition="in" filter="wipe(down)">
                                      <p:cBhvr>
                                        <p:cTn id="12" dur="500"/>
                                        <p:tgtEl>
                                          <p:spTgt spid="410">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
                                            <p:txEl>
                                              <p:pRg st="15" end="15"/>
                                            </p:txEl>
                                          </p:spTgt>
                                        </p:tgtEl>
                                        <p:attrNameLst>
                                          <p:attrName>style.visibility</p:attrName>
                                        </p:attrNameLst>
                                      </p:cBhvr>
                                      <p:to>
                                        <p:strVal val="visible"/>
                                      </p:to>
                                    </p:set>
                                    <p:animEffect transition="in" filter="wipe(down)">
                                      <p:cBhvr>
                                        <p:cTn id="17" dur="500"/>
                                        <p:tgtEl>
                                          <p:spTgt spid="4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8791f283c5_0_68"/>
          <p:cNvSpPr txBox="1">
            <a:spLocks noGrp="1"/>
          </p:cNvSpPr>
          <p:nvPr>
            <p:ph type="title"/>
          </p:nvPr>
        </p:nvSpPr>
        <p:spPr>
          <a:xfrm>
            <a:off x="365450" y="217142"/>
            <a:ext cx="8520600" cy="763500"/>
          </a:xfrm>
          <a:prstGeom prst="rect">
            <a:avLst/>
          </a:prstGeom>
          <a:noFill/>
          <a:ln>
            <a:noFill/>
          </a:ln>
        </p:spPr>
        <p:txBody>
          <a:bodyPr spcFirstLastPara="1" wrap="square" lIns="91425" tIns="45700" rIns="91425" bIns="45700" anchor="t" anchorCtr="0">
            <a:noAutofit/>
          </a:bodyPr>
          <a:lstStyle/>
          <a:p>
            <a:pPr marL="0" lvl="0" indent="0" algn="ctr" rtl="0">
              <a:lnSpc>
                <a:spcPct val="122222"/>
              </a:lnSpc>
              <a:spcBef>
                <a:spcPts val="0"/>
              </a:spcBef>
              <a:spcAft>
                <a:spcPts val="0"/>
              </a:spcAft>
              <a:buClr>
                <a:schemeClr val="dk1"/>
              </a:buClr>
              <a:buSzPts val="1100"/>
              <a:buFont typeface="Arial"/>
              <a:buNone/>
            </a:pPr>
            <a:r>
              <a:rPr lang="en-US" sz="3300" dirty="0">
                <a:solidFill>
                  <a:schemeClr val="accent2"/>
                </a:solidFill>
              </a:rPr>
              <a:t>Knowledge Check</a:t>
            </a:r>
            <a:endParaRPr dirty="0">
              <a:solidFill>
                <a:schemeClr val="accent2"/>
              </a:solidFill>
            </a:endParaRPr>
          </a:p>
        </p:txBody>
      </p:sp>
      <p:sp>
        <p:nvSpPr>
          <p:cNvPr id="516" name="Google Shape;516;g8791f283c5_0_68"/>
          <p:cNvSpPr txBox="1">
            <a:spLocks noGrp="1"/>
          </p:cNvSpPr>
          <p:nvPr>
            <p:ph type="body" idx="1"/>
          </p:nvPr>
        </p:nvSpPr>
        <p:spPr>
          <a:xfrm>
            <a:off x="257951" y="670625"/>
            <a:ext cx="5473776" cy="55470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1200"/>
              </a:spcBef>
              <a:spcAft>
                <a:spcPts val="0"/>
              </a:spcAft>
              <a:buSzPts val="1800"/>
              <a:buNone/>
            </a:pPr>
            <a:r>
              <a:rPr lang="en-US" sz="2300" b="1" dirty="0">
                <a:solidFill>
                  <a:schemeClr val="accent2"/>
                </a:solidFill>
              </a:rPr>
              <a:t>Complete the sentence:</a:t>
            </a:r>
          </a:p>
          <a:p>
            <a:pPr marL="0" lvl="0" indent="0" algn="l" rtl="0">
              <a:lnSpc>
                <a:spcPct val="112000"/>
              </a:lnSpc>
              <a:spcBef>
                <a:spcPts val="1200"/>
              </a:spcBef>
              <a:spcAft>
                <a:spcPts val="0"/>
              </a:spcAft>
              <a:buSzPts val="1800"/>
              <a:buNone/>
            </a:pPr>
            <a:r>
              <a:rPr lang="en-US" sz="2300" b="1" i="1" dirty="0">
                <a:solidFill>
                  <a:schemeClr val="accent2"/>
                </a:solidFill>
              </a:rPr>
              <a:t>Professional certification…</a:t>
            </a:r>
            <a:endParaRPr sz="900" b="1" dirty="0">
              <a:solidFill>
                <a:schemeClr val="accent2"/>
              </a:solidFill>
            </a:endParaRPr>
          </a:p>
          <a:p>
            <a:pPr marL="457200" lvl="0" indent="-336550" algn="l" rtl="0">
              <a:lnSpc>
                <a:spcPct val="112000"/>
              </a:lnSpc>
              <a:spcBef>
                <a:spcPts val="1200"/>
              </a:spcBef>
              <a:spcAft>
                <a:spcPts val="0"/>
              </a:spcAft>
              <a:buSzPts val="1700"/>
              <a:buNone/>
            </a:pPr>
            <a:r>
              <a:rPr lang="en-US" sz="1700" b="1" dirty="0">
                <a:solidFill>
                  <a:schemeClr val="accent1"/>
                </a:solidFill>
              </a:rPr>
              <a:t>A.  Requires employers to provide incentives to pursue certification.</a:t>
            </a:r>
            <a:endParaRPr sz="1700" b="1" dirty="0">
              <a:solidFill>
                <a:schemeClr val="accent1"/>
              </a:solidFill>
            </a:endParaRPr>
          </a:p>
          <a:p>
            <a:pPr marL="457200" lvl="0" indent="0" algn="l" rtl="0">
              <a:lnSpc>
                <a:spcPct val="112000"/>
              </a:lnSpc>
              <a:spcBef>
                <a:spcPts val="1200"/>
              </a:spcBef>
              <a:spcAft>
                <a:spcPts val="0"/>
              </a:spcAft>
              <a:buNone/>
            </a:pPr>
            <a:endParaRPr sz="1700" b="1" dirty="0">
              <a:solidFill>
                <a:schemeClr val="accent1"/>
              </a:solidFill>
            </a:endParaRPr>
          </a:p>
          <a:p>
            <a:pPr marL="457200" lvl="0" indent="-336550" algn="l" rtl="0">
              <a:lnSpc>
                <a:spcPct val="112000"/>
              </a:lnSpc>
              <a:spcBef>
                <a:spcPts val="0"/>
              </a:spcBef>
              <a:spcAft>
                <a:spcPts val="0"/>
              </a:spcAft>
              <a:buSzPts val="1700"/>
              <a:buNone/>
            </a:pPr>
            <a:r>
              <a:rPr lang="en-US" sz="1700" b="1" dirty="0">
                <a:solidFill>
                  <a:schemeClr val="accent1"/>
                </a:solidFill>
              </a:rPr>
              <a:t>B.  Establishes standards of performance in cancer care that will serve to improve client outcomes.</a:t>
            </a:r>
            <a:endParaRPr sz="1700" b="1" dirty="0">
              <a:solidFill>
                <a:schemeClr val="accent1"/>
              </a:solidFill>
            </a:endParaRPr>
          </a:p>
          <a:p>
            <a:pPr marL="457200" lvl="0" indent="0" algn="l" rtl="0">
              <a:lnSpc>
                <a:spcPct val="112000"/>
              </a:lnSpc>
              <a:spcBef>
                <a:spcPts val="0"/>
              </a:spcBef>
              <a:spcAft>
                <a:spcPts val="0"/>
              </a:spcAft>
              <a:buNone/>
            </a:pPr>
            <a:endParaRPr sz="1700" b="1" dirty="0">
              <a:solidFill>
                <a:schemeClr val="accent1"/>
              </a:solidFill>
            </a:endParaRPr>
          </a:p>
          <a:p>
            <a:pPr marL="457200" lvl="0" indent="-336550" algn="l" rtl="0">
              <a:lnSpc>
                <a:spcPct val="112000"/>
              </a:lnSpc>
              <a:spcBef>
                <a:spcPts val="0"/>
              </a:spcBef>
              <a:spcAft>
                <a:spcPts val="0"/>
              </a:spcAft>
              <a:buSzPts val="1700"/>
              <a:buNone/>
            </a:pPr>
            <a:r>
              <a:rPr lang="en-US" sz="1700" b="1" dirty="0">
                <a:solidFill>
                  <a:schemeClr val="accent1"/>
                </a:solidFill>
              </a:rPr>
              <a:t>C. Upgrades nursing services provided by the institution in which the certified nurse practices.</a:t>
            </a:r>
            <a:endParaRPr sz="1700" b="1" dirty="0">
              <a:solidFill>
                <a:schemeClr val="accent1"/>
              </a:solidFill>
            </a:endParaRPr>
          </a:p>
          <a:p>
            <a:pPr marL="457200" lvl="0" indent="0" algn="l" rtl="0">
              <a:lnSpc>
                <a:spcPct val="112000"/>
              </a:lnSpc>
              <a:spcBef>
                <a:spcPts val="0"/>
              </a:spcBef>
              <a:spcAft>
                <a:spcPts val="0"/>
              </a:spcAft>
              <a:buNone/>
            </a:pPr>
            <a:endParaRPr sz="1700" b="1" dirty="0">
              <a:solidFill>
                <a:schemeClr val="accent1"/>
              </a:solidFill>
            </a:endParaRPr>
          </a:p>
          <a:p>
            <a:pPr marL="457200" lvl="0" indent="-336550" algn="l" rtl="0">
              <a:lnSpc>
                <a:spcPct val="112000"/>
              </a:lnSpc>
              <a:spcBef>
                <a:spcPts val="0"/>
              </a:spcBef>
              <a:spcAft>
                <a:spcPts val="0"/>
              </a:spcAft>
              <a:buSzPts val="1700"/>
              <a:buNone/>
            </a:pPr>
            <a:r>
              <a:rPr lang="en-US" sz="1700" b="1" dirty="0">
                <a:solidFill>
                  <a:schemeClr val="accent1"/>
                </a:solidFill>
              </a:rPr>
              <a:t>D. Provides the public with assurance that the certified nurse has the knowledge and qualifications to practice in the role.</a:t>
            </a:r>
            <a:endParaRPr sz="1700" b="1" dirty="0">
              <a:solidFill>
                <a:schemeClr val="accent1"/>
              </a:solidFill>
            </a:endParaRPr>
          </a:p>
        </p:txBody>
      </p:sp>
      <p:sp>
        <p:nvSpPr>
          <p:cNvPr id="517" name="Google Shape;517;g8791f283c5_0_68"/>
          <p:cNvSpPr txBox="1">
            <a:spLocks noGrp="1"/>
          </p:cNvSpPr>
          <p:nvPr>
            <p:ph type="body" idx="2"/>
          </p:nvPr>
        </p:nvSpPr>
        <p:spPr>
          <a:xfrm>
            <a:off x="5441795" y="1151400"/>
            <a:ext cx="3579363" cy="4555200"/>
          </a:xfrm>
          <a:prstGeom prst="rect">
            <a:avLst/>
          </a:prstGeom>
          <a:noFill/>
          <a:ln>
            <a:noFill/>
          </a:ln>
        </p:spPr>
        <p:txBody>
          <a:bodyPr spcFirstLastPara="1" wrap="square" lIns="91425" tIns="45700" rIns="91425" bIns="45700" anchor="t" anchorCtr="0">
            <a:noAutofit/>
          </a:bodyPr>
          <a:lstStyle/>
          <a:p>
            <a:pPr marL="342900" indent="-342900" algn="ctr">
              <a:lnSpc>
                <a:spcPct val="112000"/>
              </a:lnSpc>
              <a:spcBef>
                <a:spcPts val="1200"/>
              </a:spcBef>
              <a:buSzPts val="1800"/>
              <a:buNone/>
            </a:pPr>
            <a:r>
              <a:rPr lang="en-US" sz="4400" b="1" i="1" dirty="0">
                <a:solidFill>
                  <a:srgbClr val="0084C1"/>
                </a:solidFill>
              </a:rPr>
              <a:t>D</a:t>
            </a:r>
          </a:p>
          <a:p>
            <a:pPr marL="342900" indent="-342900">
              <a:lnSpc>
                <a:spcPct val="112000"/>
              </a:lnSpc>
              <a:spcBef>
                <a:spcPts val="1200"/>
              </a:spcBef>
              <a:buSzPts val="1800"/>
              <a:buNone/>
            </a:pPr>
            <a:r>
              <a:rPr lang="en-US" sz="2400" b="1" i="1" dirty="0">
                <a:solidFill>
                  <a:srgbClr val="0084C1"/>
                </a:solidFill>
              </a:rPr>
              <a:t>	Provides the public with assurance that the certified nurse has the knowledge and qualifications to practice in the role.</a:t>
            </a:r>
          </a:p>
          <a:p>
            <a:pPr marL="342900" indent="-342900" algn="ctr">
              <a:lnSpc>
                <a:spcPct val="112000"/>
              </a:lnSpc>
              <a:spcBef>
                <a:spcPts val="1200"/>
              </a:spcBef>
              <a:buSzPts val="1800"/>
              <a:buNone/>
            </a:pPr>
            <a:endParaRPr sz="4400" b="1" i="1" dirty="0">
              <a:solidFill>
                <a:srgbClr val="0084C1"/>
              </a:solidFill>
            </a:endParaRPr>
          </a:p>
        </p:txBody>
      </p:sp>
      <p:sp>
        <p:nvSpPr>
          <p:cNvPr id="518" name="Google Shape;518;g8791f283c5_0_6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47</a:t>
            </a:fld>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fade">
                                      <p:cBhvr>
                                        <p:cTn id="7" dur="1000"/>
                                        <p:tgtEl>
                                          <p:spTgt spid="5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7">
                                            <p:txEl>
                                              <p:pRg st="1" end="1"/>
                                            </p:txEl>
                                          </p:spTgt>
                                        </p:tgtEl>
                                        <p:attrNameLst>
                                          <p:attrName>style.visibility</p:attrName>
                                        </p:attrNameLst>
                                      </p:cBhvr>
                                      <p:to>
                                        <p:strVal val="visible"/>
                                      </p:to>
                                    </p:set>
                                    <p:animEffect transition="in" filter="fade">
                                      <p:cBhvr>
                                        <p:cTn id="12" dur="1000"/>
                                        <p:tgtEl>
                                          <p:spTgt spid="5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00579ab9f3_0_4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48</a:t>
            </a:fld>
            <a:endParaRPr/>
          </a:p>
        </p:txBody>
      </p:sp>
      <p:sp>
        <p:nvSpPr>
          <p:cNvPr id="418" name="Google Shape;418;g100579ab9f3_0_453"/>
          <p:cNvSpPr txBox="1"/>
          <p:nvPr/>
        </p:nvSpPr>
        <p:spPr>
          <a:xfrm>
            <a:off x="897000" y="504600"/>
            <a:ext cx="7350000" cy="246218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a:solidFill>
                  <a:srgbClr val="0070C0"/>
                </a:solidFill>
              </a:rPr>
              <a:t>PROFESSIONAL DECISION MAKING</a:t>
            </a:r>
            <a:endParaRPr sz="3000" b="1" dirty="0">
              <a:solidFill>
                <a:srgbClr val="0070C0"/>
              </a:solidFill>
            </a:endParaRPr>
          </a:p>
          <a:p>
            <a:pPr marL="0" lvl="0" indent="0" algn="ctr" rtl="0">
              <a:spcBef>
                <a:spcPts val="0"/>
              </a:spcBef>
              <a:spcAft>
                <a:spcPts val="0"/>
              </a:spcAft>
              <a:buNone/>
            </a:pPr>
            <a:endParaRPr sz="2900" b="1" dirty="0">
              <a:solidFill>
                <a:srgbClr val="0070C0"/>
              </a:solidFill>
            </a:endParaRPr>
          </a:p>
          <a:p>
            <a:pPr marL="0" lvl="0" indent="0" algn="ctr" rtl="0">
              <a:spcBef>
                <a:spcPts val="0"/>
              </a:spcBef>
              <a:spcAft>
                <a:spcPts val="0"/>
              </a:spcAft>
              <a:buNone/>
            </a:pPr>
            <a:r>
              <a:rPr lang="en-US" sz="2900" b="1" dirty="0">
                <a:solidFill>
                  <a:srgbClr val="0070C0"/>
                </a:solidFill>
              </a:rPr>
              <a:t>“ONCOLOGY NURSING DILEMMAS”</a:t>
            </a:r>
            <a:endParaRPr sz="2900" b="1" dirty="0">
              <a:solidFill>
                <a:srgbClr val="0070C0"/>
              </a:solidFill>
            </a:endParaRPr>
          </a:p>
          <a:p>
            <a:pPr marL="0" lvl="0" indent="0" algn="ctr" rtl="0">
              <a:spcBef>
                <a:spcPts val="0"/>
              </a:spcBef>
              <a:spcAft>
                <a:spcPts val="0"/>
              </a:spcAft>
              <a:buNone/>
            </a:pPr>
            <a:endParaRPr sz="3000" b="1" dirty="0"/>
          </a:p>
          <a:p>
            <a:pPr marL="0" lvl="0" indent="0" algn="ctr" rtl="0">
              <a:spcBef>
                <a:spcPts val="0"/>
              </a:spcBef>
              <a:spcAft>
                <a:spcPts val="0"/>
              </a:spcAft>
              <a:buNone/>
            </a:pPr>
            <a:endParaRPr sz="3000" b="1" dirty="0"/>
          </a:p>
        </p:txBody>
      </p:sp>
      <p:pic>
        <p:nvPicPr>
          <p:cNvPr id="419" name="Google Shape;419;g100579ab9f3_0_453"/>
          <p:cNvPicPr preferRelativeResize="0"/>
          <p:nvPr/>
        </p:nvPicPr>
        <p:blipFill>
          <a:blip r:embed="rId3">
            <a:alphaModFix/>
          </a:blip>
          <a:stretch>
            <a:fillRect/>
          </a:stretch>
        </p:blipFill>
        <p:spPr>
          <a:xfrm>
            <a:off x="1014763" y="2843561"/>
            <a:ext cx="3399534" cy="2991039"/>
          </a:xfrm>
          <a:prstGeom prst="rect">
            <a:avLst/>
          </a:prstGeom>
          <a:noFill/>
          <a:ln>
            <a:noFill/>
          </a:ln>
        </p:spPr>
      </p:pic>
      <p:sp>
        <p:nvSpPr>
          <p:cNvPr id="5" name="Google Shape;425;p21">
            <a:extLst>
              <a:ext uri="{FF2B5EF4-FFF2-40B4-BE49-F238E27FC236}">
                <a16:creationId xmlns:a16="http://schemas.microsoft.com/office/drawing/2014/main" id="{B428939F-3A07-4ACB-9173-2F85F73DE64C}"/>
              </a:ext>
            </a:extLst>
          </p:cNvPr>
          <p:cNvSpPr txBox="1">
            <a:spLocks/>
          </p:cNvSpPr>
          <p:nvPr/>
        </p:nvSpPr>
        <p:spPr>
          <a:xfrm>
            <a:off x="4832400" y="2843561"/>
            <a:ext cx="4188758" cy="3170660"/>
          </a:xfrm>
          <a:prstGeom prst="rect">
            <a:avLst/>
          </a:prstGeom>
          <a:noFill/>
          <a:ln>
            <a:noFill/>
          </a:ln>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800" b="1" i="1" dirty="0">
                <a:solidFill>
                  <a:schemeClr val="accent2"/>
                </a:solidFill>
              </a:rPr>
              <a:t>Know Your Resources: </a:t>
            </a:r>
          </a:p>
          <a:p>
            <a:pPr marL="0" indent="0">
              <a:lnSpc>
                <a:spcPct val="100000"/>
              </a:lnSpc>
              <a:spcBef>
                <a:spcPts val="0"/>
              </a:spcBef>
              <a:buClr>
                <a:srgbClr val="69BE28"/>
              </a:buClr>
              <a:buSzPts val="2600"/>
              <a:buFont typeface="Arial"/>
              <a:buNone/>
            </a:pPr>
            <a:endParaRPr lang="en-US" sz="2800" b="1" i="1" dirty="0">
              <a:solidFill>
                <a:srgbClr val="0084C1"/>
              </a:solidFill>
            </a:endParaRPr>
          </a:p>
          <a:p>
            <a:pPr>
              <a:lnSpc>
                <a:spcPct val="100000"/>
              </a:lnSpc>
              <a:spcBef>
                <a:spcPts val="0"/>
              </a:spcBef>
            </a:pPr>
            <a:r>
              <a:rPr lang="en-US" sz="2800" b="1" dirty="0">
                <a:solidFill>
                  <a:srgbClr val="0084C1"/>
                </a:solidFill>
              </a:rPr>
              <a:t>Specialty Standards </a:t>
            </a:r>
          </a:p>
          <a:p>
            <a:pPr>
              <a:lnSpc>
                <a:spcPct val="100000"/>
              </a:lnSpc>
              <a:spcBef>
                <a:spcPts val="0"/>
              </a:spcBef>
            </a:pPr>
            <a:endParaRPr lang="en-US" sz="2800" b="1" dirty="0">
              <a:solidFill>
                <a:srgbClr val="0084C1"/>
              </a:solidFill>
            </a:endParaRPr>
          </a:p>
          <a:p>
            <a:pPr>
              <a:lnSpc>
                <a:spcPct val="100000"/>
              </a:lnSpc>
              <a:spcBef>
                <a:spcPts val="0"/>
              </a:spcBef>
            </a:pPr>
            <a:r>
              <a:rPr lang="en-US" sz="2800" b="1" dirty="0">
                <a:solidFill>
                  <a:srgbClr val="0084C1"/>
                </a:solidFill>
              </a:rPr>
              <a:t>Code of Ethics </a:t>
            </a:r>
          </a:p>
          <a:p>
            <a:pPr>
              <a:lnSpc>
                <a:spcPct val="100000"/>
              </a:lnSpc>
              <a:spcBef>
                <a:spcPts val="0"/>
              </a:spcBef>
            </a:pPr>
            <a:endParaRPr lang="en-US" sz="2800" b="1" dirty="0">
              <a:solidFill>
                <a:srgbClr val="0084C1"/>
              </a:solidFill>
            </a:endParaRPr>
          </a:p>
          <a:p>
            <a:pPr>
              <a:lnSpc>
                <a:spcPct val="100000"/>
              </a:lnSpc>
              <a:spcBef>
                <a:spcPts val="0"/>
              </a:spcBef>
              <a:buClr>
                <a:srgbClr val="69BE28"/>
              </a:buClr>
              <a:buSzPts val="2600"/>
            </a:pPr>
            <a:r>
              <a:rPr lang="en-US" sz="2800" b="1" dirty="0">
                <a:solidFill>
                  <a:srgbClr val="0084C1"/>
                </a:solidFill>
              </a:rPr>
              <a:t>Scope of Practice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2"/>
          <p:cNvSpPr txBox="1">
            <a:spLocks noGrp="1"/>
          </p:cNvSpPr>
          <p:nvPr>
            <p:ph type="title"/>
          </p:nvPr>
        </p:nvSpPr>
        <p:spPr>
          <a:xfrm>
            <a:off x="311700" y="115678"/>
            <a:ext cx="8520600" cy="763500"/>
          </a:xfrm>
          <a:prstGeom prst="rect">
            <a:avLst/>
          </a:prstGeom>
          <a:noFill/>
          <a:ln>
            <a:noFill/>
          </a:ln>
        </p:spPr>
        <p:txBody>
          <a:bodyPr spcFirstLastPara="1" wrap="square" lIns="91425" tIns="45700" rIns="91425" bIns="45700" anchor="t" anchorCtr="0">
            <a:normAutofit fontScale="90000"/>
          </a:bodyPr>
          <a:lstStyle/>
          <a:p>
            <a:pPr marL="0" lvl="1" indent="0" algn="l" rtl="0">
              <a:lnSpc>
                <a:spcPct val="100000"/>
              </a:lnSpc>
              <a:spcBef>
                <a:spcPts val="0"/>
              </a:spcBef>
              <a:spcAft>
                <a:spcPts val="0"/>
              </a:spcAft>
              <a:buSzPct val="129629"/>
              <a:buNone/>
            </a:pPr>
            <a:br>
              <a:rPr lang="en-US" sz="2160" b="1" dirty="0">
                <a:solidFill>
                  <a:srgbClr val="69BE28"/>
                </a:solidFill>
              </a:rPr>
            </a:br>
            <a:r>
              <a:rPr lang="en-US" sz="3100" b="1" dirty="0">
                <a:solidFill>
                  <a:srgbClr val="0070C0"/>
                </a:solidFill>
              </a:rPr>
              <a:t>Oncology Nursing Dilemmas: </a:t>
            </a:r>
            <a:r>
              <a:rPr lang="en-US" sz="3100" b="1" dirty="0">
                <a:solidFill>
                  <a:srgbClr val="CE4627"/>
                </a:solidFill>
              </a:rPr>
              <a:t>Safe Handling </a:t>
            </a:r>
            <a:br>
              <a:rPr lang="en-US" sz="2160" b="1" dirty="0">
                <a:solidFill>
                  <a:srgbClr val="69BE28"/>
                </a:solidFill>
              </a:rPr>
            </a:br>
            <a:r>
              <a:rPr lang="en-US" sz="1620" b="1" dirty="0">
                <a:solidFill>
                  <a:srgbClr val="69BE28"/>
                </a:solidFill>
              </a:rPr>
              <a:t> </a:t>
            </a:r>
            <a:endParaRPr sz="1620" b="1" dirty="0">
              <a:solidFill>
                <a:srgbClr val="69BE28"/>
              </a:solidFill>
            </a:endParaRPr>
          </a:p>
        </p:txBody>
      </p:sp>
      <p:sp>
        <p:nvSpPr>
          <p:cNvPr id="433" name="Google Shape;433;p22"/>
          <p:cNvSpPr txBox="1">
            <a:spLocks noGrp="1"/>
          </p:cNvSpPr>
          <p:nvPr>
            <p:ph type="body" idx="2"/>
          </p:nvPr>
        </p:nvSpPr>
        <p:spPr>
          <a:xfrm>
            <a:off x="4832400" y="1270800"/>
            <a:ext cx="3999900" cy="5053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2000"/>
              </a:lnSpc>
              <a:spcBef>
                <a:spcPts val="0"/>
              </a:spcBef>
              <a:spcAft>
                <a:spcPts val="0"/>
              </a:spcAft>
              <a:buClr>
                <a:schemeClr val="dk1"/>
              </a:buClr>
              <a:buSzPct val="84732"/>
              <a:buNone/>
            </a:pPr>
            <a:r>
              <a:rPr lang="en-US" sz="1965" b="1" dirty="0">
                <a:solidFill>
                  <a:srgbClr val="0070C0"/>
                </a:solidFill>
              </a:rPr>
              <a:t>You have been an ONS Chemotherapy Nurse provider for 2 years. Recently you accepted a position in a hematology/oncology community practice.</a:t>
            </a:r>
            <a:endParaRPr sz="1700" b="1" dirty="0">
              <a:solidFill>
                <a:srgbClr val="0070C0"/>
              </a:solidFill>
            </a:endParaRPr>
          </a:p>
          <a:p>
            <a:pPr marL="0" lvl="0" indent="0" algn="l" rtl="0">
              <a:lnSpc>
                <a:spcPct val="112000"/>
              </a:lnSpc>
              <a:spcBef>
                <a:spcPts val="1200"/>
              </a:spcBef>
              <a:spcAft>
                <a:spcPts val="0"/>
              </a:spcAft>
              <a:buClr>
                <a:schemeClr val="dk1"/>
              </a:buClr>
              <a:buSzPct val="84732"/>
              <a:buNone/>
            </a:pPr>
            <a:r>
              <a:rPr lang="en-US" sz="1965" b="1" dirty="0">
                <a:solidFill>
                  <a:srgbClr val="0070C0"/>
                </a:solidFill>
              </a:rPr>
              <a:t>During orientation you find that the practice does not follow ONS/ASCO guidelines for Safe Handling.</a:t>
            </a:r>
            <a:endParaRPr sz="1700" b="1" dirty="0">
              <a:solidFill>
                <a:srgbClr val="0070C0"/>
              </a:solidFill>
            </a:endParaRPr>
          </a:p>
          <a:p>
            <a:pPr marL="0" lvl="0" indent="0" algn="l" rtl="0">
              <a:lnSpc>
                <a:spcPct val="112000"/>
              </a:lnSpc>
              <a:spcBef>
                <a:spcPts val="1200"/>
              </a:spcBef>
              <a:spcAft>
                <a:spcPts val="0"/>
              </a:spcAft>
              <a:buClr>
                <a:schemeClr val="dk1"/>
              </a:buClr>
              <a:buSzPct val="84732"/>
              <a:buNone/>
            </a:pPr>
            <a:r>
              <a:rPr lang="en-US" sz="1965" b="1" dirty="0">
                <a:solidFill>
                  <a:srgbClr val="0070C0"/>
                </a:solidFill>
              </a:rPr>
              <a:t>Specifically, none of your colleagues are using </a:t>
            </a:r>
            <a:r>
              <a:rPr lang="en-US" sz="1965" b="1" u="sng" dirty="0">
                <a:solidFill>
                  <a:schemeClr val="accent2"/>
                </a:solidFill>
              </a:rPr>
              <a:t>double chemo gloves.</a:t>
            </a:r>
            <a:r>
              <a:rPr lang="en-US" sz="1965" b="1" dirty="0"/>
              <a:t>  </a:t>
            </a:r>
          </a:p>
          <a:p>
            <a:pPr marL="0" lvl="0" indent="0" algn="l" rtl="0">
              <a:lnSpc>
                <a:spcPct val="112000"/>
              </a:lnSpc>
              <a:spcBef>
                <a:spcPts val="1200"/>
              </a:spcBef>
              <a:spcAft>
                <a:spcPts val="0"/>
              </a:spcAft>
              <a:buClr>
                <a:schemeClr val="dk1"/>
              </a:buClr>
              <a:buSzPct val="84732"/>
              <a:buNone/>
            </a:pPr>
            <a:r>
              <a:rPr lang="en-US" sz="1965" b="1" dirty="0">
                <a:solidFill>
                  <a:srgbClr val="0070C0"/>
                </a:solidFill>
              </a:rPr>
              <a:t>In addition, they are </a:t>
            </a:r>
            <a:r>
              <a:rPr lang="en-US" sz="1965" b="1" dirty="0">
                <a:solidFill>
                  <a:schemeClr val="accent2"/>
                </a:solidFill>
              </a:rPr>
              <a:t>“</a:t>
            </a:r>
            <a:r>
              <a:rPr lang="en-US" sz="1965" b="1" u="sng" dirty="0">
                <a:solidFill>
                  <a:schemeClr val="accent2"/>
                </a:solidFill>
              </a:rPr>
              <a:t>spiking</a:t>
            </a:r>
            <a:r>
              <a:rPr lang="en-US" sz="1965" b="1" dirty="0">
                <a:solidFill>
                  <a:schemeClr val="accent2"/>
                </a:solidFill>
              </a:rPr>
              <a:t>” </a:t>
            </a:r>
            <a:r>
              <a:rPr lang="en-US" sz="1965" b="1" dirty="0">
                <a:solidFill>
                  <a:srgbClr val="0070C0"/>
                </a:solidFill>
              </a:rPr>
              <a:t>chemo infusion bags outside of a biological safety cabinet (BSC).</a:t>
            </a:r>
            <a:endParaRPr lang="en-US" sz="1700" b="1" dirty="0">
              <a:solidFill>
                <a:srgbClr val="0070C0"/>
              </a:solidFill>
            </a:endParaRPr>
          </a:p>
        </p:txBody>
      </p:sp>
      <p:sp>
        <p:nvSpPr>
          <p:cNvPr id="434" name="Google Shape;434;p22"/>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49</a:t>
            </a:fld>
            <a:endParaRPr>
              <a:solidFill>
                <a:schemeClr val="dk2"/>
              </a:solidFill>
            </a:endParaRPr>
          </a:p>
        </p:txBody>
      </p:sp>
      <p:pic>
        <p:nvPicPr>
          <p:cNvPr id="435" name="Google Shape;435;p22"/>
          <p:cNvPicPr preferRelativeResize="0"/>
          <p:nvPr/>
        </p:nvPicPr>
        <p:blipFill rotWithShape="1">
          <a:blip r:embed="rId3">
            <a:alphaModFix/>
          </a:blip>
          <a:srcRect/>
          <a:stretch/>
        </p:blipFill>
        <p:spPr>
          <a:xfrm>
            <a:off x="503837" y="2740325"/>
            <a:ext cx="3913150" cy="2846875"/>
          </a:xfrm>
          <a:prstGeom prst="rect">
            <a:avLst/>
          </a:prstGeom>
          <a:noFill/>
          <a:ln>
            <a:noFill/>
          </a:ln>
        </p:spPr>
      </p:pic>
      <p:sp>
        <p:nvSpPr>
          <p:cNvPr id="2" name="TextBox 1">
            <a:extLst>
              <a:ext uri="{FF2B5EF4-FFF2-40B4-BE49-F238E27FC236}">
                <a16:creationId xmlns:a16="http://schemas.microsoft.com/office/drawing/2014/main" id="{1D168D74-4B11-406C-B185-2182809E6D72}"/>
              </a:ext>
            </a:extLst>
          </p:cNvPr>
          <p:cNvSpPr txBox="1"/>
          <p:nvPr/>
        </p:nvSpPr>
        <p:spPr>
          <a:xfrm>
            <a:off x="609976" y="1640132"/>
            <a:ext cx="3701625" cy="738664"/>
          </a:xfrm>
          <a:prstGeom prst="rect">
            <a:avLst/>
          </a:prstGeom>
          <a:noFill/>
        </p:spPr>
        <p:txBody>
          <a:bodyPr wrap="square" rtlCol="0">
            <a:spAutoFit/>
          </a:bodyPr>
          <a:lstStyle/>
          <a:p>
            <a:r>
              <a:rPr lang="en-US" sz="2400" b="1" i="1" dirty="0">
                <a:solidFill>
                  <a:srgbClr val="CF4520"/>
                </a:solidFill>
              </a:rPr>
              <a:t>What would you do?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rmAutofit fontScale="90000"/>
          </a:bodyPr>
          <a:lstStyle/>
          <a:p>
            <a:pPr algn="ctr">
              <a:lnSpc>
                <a:spcPct val="100000"/>
              </a:lnSpc>
              <a:buClr>
                <a:srgbClr val="57585A"/>
              </a:buClr>
              <a:buSzPct val="92857"/>
            </a:pPr>
            <a:r>
              <a:rPr lang="en-US" b="1" dirty="0"/>
              <a:t>Oncology Certified Nurse (OCN®) </a:t>
            </a:r>
            <a:br>
              <a:rPr lang="en-US" b="1" dirty="0"/>
            </a:br>
            <a:r>
              <a:rPr lang="en-US" b="1" dirty="0"/>
              <a:t>Test Content Outline</a:t>
            </a:r>
            <a:br>
              <a:rPr lang="en-US" dirty="0"/>
            </a:br>
            <a:endParaRPr b="1" dirty="0">
              <a:solidFill>
                <a:srgbClr val="CC4125"/>
              </a:solidFill>
            </a:endParaRPr>
          </a:p>
        </p:txBody>
      </p:sp>
      <p:sp>
        <p:nvSpPr>
          <p:cNvPr id="162" name="Google Shape;162;p5"/>
          <p:cNvSpPr txBox="1">
            <a:spLocks noGrp="1"/>
          </p:cNvSpPr>
          <p:nvPr>
            <p:ph type="body" idx="1"/>
          </p:nvPr>
        </p:nvSpPr>
        <p:spPr>
          <a:xfrm>
            <a:off x="380713" y="1216550"/>
            <a:ext cx="8520600" cy="5048083"/>
          </a:xfrm>
          <a:prstGeom prst="rect">
            <a:avLst/>
          </a:prstGeom>
          <a:noFill/>
          <a:ln>
            <a:noFill/>
          </a:ln>
        </p:spPr>
        <p:txBody>
          <a:bodyPr spcFirstLastPara="1" wrap="square" lIns="91425" tIns="45700" rIns="91425" bIns="45700" anchor="t" anchorCtr="0">
            <a:normAutofit lnSpcReduction="10000"/>
          </a:bodyPr>
          <a:lstStyle/>
          <a:p>
            <a:pPr marL="457200" lvl="0" indent="-292576" algn="l" rtl="0">
              <a:lnSpc>
                <a:spcPct val="112000"/>
              </a:lnSpc>
              <a:spcBef>
                <a:spcPts val="0"/>
              </a:spcBef>
              <a:spcAft>
                <a:spcPts val="0"/>
              </a:spcAft>
              <a:buSzPct val="118181"/>
              <a:buNone/>
            </a:pPr>
            <a:r>
              <a:rPr lang="en-US" sz="1100" b="1" dirty="0"/>
              <a:t>		</a:t>
            </a:r>
            <a:r>
              <a:rPr lang="en-US" b="1" dirty="0">
                <a:solidFill>
                  <a:srgbClr val="980000"/>
                </a:solidFill>
              </a:rPr>
              <a:t>		</a:t>
            </a:r>
          </a:p>
          <a:p>
            <a:pPr marL="621824" lvl="0" indent="-457200" algn="l" rtl="0">
              <a:lnSpc>
                <a:spcPct val="112000"/>
              </a:lnSpc>
              <a:spcBef>
                <a:spcPts val="0"/>
              </a:spcBef>
              <a:spcAft>
                <a:spcPts val="0"/>
              </a:spcAft>
              <a:buSzPct val="118181"/>
              <a:buAutoNum type="alphaUcPeriod"/>
            </a:pPr>
            <a:r>
              <a:rPr lang="en-US" b="1" dirty="0">
                <a:solidFill>
                  <a:schemeClr val="accent2">
                    <a:lumMod val="60000"/>
                    <a:lumOff val="40000"/>
                  </a:schemeClr>
                </a:solidFill>
              </a:rPr>
              <a:t>Scientific basis</a:t>
            </a:r>
          </a:p>
          <a:p>
            <a:pPr marL="621824" lvl="0" indent="-457200" algn="l" rtl="0">
              <a:lnSpc>
                <a:spcPct val="112000"/>
              </a:lnSpc>
              <a:spcBef>
                <a:spcPts val="0"/>
              </a:spcBef>
              <a:spcAft>
                <a:spcPts val="0"/>
              </a:spcAft>
              <a:buSzPct val="118181"/>
              <a:buAutoNum type="alphaUcPeriod"/>
            </a:pPr>
            <a:r>
              <a:rPr lang="en-US" b="1" dirty="0">
                <a:solidFill>
                  <a:schemeClr val="accent2">
                    <a:lumMod val="60000"/>
                    <a:lumOff val="40000"/>
                  </a:schemeClr>
                </a:solidFill>
              </a:rPr>
              <a:t>Site-specific cancer considerations</a:t>
            </a:r>
          </a:p>
          <a:p>
            <a:pPr marL="621824" lvl="0" indent="-457200" algn="l" rtl="0">
              <a:lnSpc>
                <a:spcPct val="112000"/>
              </a:lnSpc>
              <a:spcBef>
                <a:spcPts val="0"/>
              </a:spcBef>
              <a:spcAft>
                <a:spcPts val="0"/>
              </a:spcAft>
              <a:buSzPct val="118181"/>
              <a:buAutoNum type="alphaUcPeriod"/>
            </a:pPr>
            <a:endParaRPr lang="en-US" b="1" dirty="0">
              <a:solidFill>
                <a:srgbClr val="980000"/>
              </a:solidFill>
            </a:endParaRPr>
          </a:p>
          <a:p>
            <a:pPr marL="621824" lvl="0" indent="-457200" algn="l" rtl="0">
              <a:lnSpc>
                <a:spcPct val="112000"/>
              </a:lnSpc>
              <a:spcBef>
                <a:spcPts val="0"/>
              </a:spcBef>
              <a:spcAft>
                <a:spcPts val="0"/>
              </a:spcAft>
              <a:buSzPct val="118181"/>
              <a:buAutoNum type="alphaUcPeriod"/>
            </a:pPr>
            <a:r>
              <a:rPr lang="en-US" b="1" dirty="0">
                <a:solidFill>
                  <a:srgbClr val="980000"/>
                </a:solidFill>
              </a:rPr>
              <a:t>Scope and Standards of Practice   17%</a:t>
            </a:r>
          </a:p>
          <a:p>
            <a:pPr marL="164624" lvl="0" indent="0" algn="l" rtl="0">
              <a:lnSpc>
                <a:spcPct val="112000"/>
              </a:lnSpc>
              <a:spcBef>
                <a:spcPts val="0"/>
              </a:spcBef>
              <a:spcAft>
                <a:spcPts val="0"/>
              </a:spcAft>
              <a:buSzPct val="118181"/>
              <a:buNone/>
            </a:pPr>
            <a:endParaRPr lang="en-US" sz="1050" dirty="0"/>
          </a:p>
          <a:p>
            <a:pPr marL="685800" lvl="0" indent="-228600" algn="l" rtl="0">
              <a:lnSpc>
                <a:spcPct val="112000"/>
              </a:lnSpc>
              <a:spcBef>
                <a:spcPts val="0"/>
              </a:spcBef>
              <a:spcAft>
                <a:spcPts val="0"/>
              </a:spcAft>
              <a:buSzPct val="100000"/>
              <a:buAutoNum type="arabicPeriod"/>
            </a:pPr>
            <a:r>
              <a:rPr lang="en-US" sz="1400" dirty="0">
                <a:highlight>
                  <a:srgbClr val="FFFF00"/>
                </a:highlight>
              </a:rPr>
              <a:t>Accreditation (e.g., The Joint Commission, QOPI, MAGNET) </a:t>
            </a:r>
          </a:p>
          <a:p>
            <a:pPr marL="685800" lvl="0" indent="-228600" algn="l" rtl="0">
              <a:lnSpc>
                <a:spcPct val="112000"/>
              </a:lnSpc>
              <a:spcBef>
                <a:spcPts val="0"/>
              </a:spcBef>
              <a:spcAft>
                <a:spcPts val="0"/>
              </a:spcAft>
              <a:buSzPct val="100000"/>
              <a:buAutoNum type="arabicPeriod"/>
            </a:pPr>
            <a:r>
              <a:rPr lang="en-US" sz="1400" dirty="0"/>
              <a:t>Collaboration </a:t>
            </a:r>
          </a:p>
          <a:p>
            <a:pPr marL="685800" lvl="0" indent="-228600" algn="l" rtl="0">
              <a:lnSpc>
                <a:spcPct val="112000"/>
              </a:lnSpc>
              <a:spcBef>
                <a:spcPts val="0"/>
              </a:spcBef>
              <a:spcAft>
                <a:spcPts val="0"/>
              </a:spcAft>
              <a:buSzPct val="100000"/>
              <a:buAutoNum type="arabicPeriod"/>
            </a:pPr>
            <a:r>
              <a:rPr lang="en-US" sz="1400" dirty="0"/>
              <a:t>Communication</a:t>
            </a:r>
          </a:p>
          <a:p>
            <a:pPr marL="685800" lvl="0" indent="-228600" algn="l" rtl="0">
              <a:lnSpc>
                <a:spcPct val="112000"/>
              </a:lnSpc>
              <a:spcBef>
                <a:spcPts val="0"/>
              </a:spcBef>
              <a:spcAft>
                <a:spcPts val="0"/>
              </a:spcAft>
              <a:buSzPct val="100000"/>
              <a:buAutoNum type="arabicPeriod"/>
            </a:pPr>
            <a:r>
              <a:rPr lang="en-US" sz="1400" dirty="0"/>
              <a:t>Culturally congruent care </a:t>
            </a:r>
          </a:p>
          <a:p>
            <a:pPr marL="685800" lvl="0" indent="-228600" algn="l" rtl="0">
              <a:lnSpc>
                <a:spcPct val="112000"/>
              </a:lnSpc>
              <a:spcBef>
                <a:spcPts val="0"/>
              </a:spcBef>
              <a:spcAft>
                <a:spcPts val="0"/>
              </a:spcAft>
              <a:buSzPct val="100000"/>
              <a:buAutoNum type="arabicPeriod"/>
            </a:pPr>
            <a:r>
              <a:rPr lang="en-US" sz="1400" dirty="0">
                <a:highlight>
                  <a:srgbClr val="FFFF00"/>
                </a:highlight>
              </a:rPr>
              <a:t>Environmental health (e.g., safety, personal protective equipment, safe handling) </a:t>
            </a:r>
          </a:p>
          <a:p>
            <a:pPr marL="685800" lvl="0" indent="-228600" algn="l" rtl="0">
              <a:lnSpc>
                <a:spcPct val="112000"/>
              </a:lnSpc>
              <a:spcBef>
                <a:spcPts val="0"/>
              </a:spcBef>
              <a:spcAft>
                <a:spcPts val="0"/>
              </a:spcAft>
              <a:buSzPct val="100000"/>
              <a:buAutoNum type="arabicPeriod"/>
            </a:pPr>
            <a:r>
              <a:rPr lang="en-US" sz="1400" dirty="0">
                <a:highlight>
                  <a:srgbClr val="FFFF00"/>
                </a:highlight>
              </a:rPr>
              <a:t>Ethics (e.g., patient advocacy) </a:t>
            </a:r>
          </a:p>
          <a:p>
            <a:pPr marL="685800" lvl="0" indent="-228600" algn="l" rtl="0">
              <a:lnSpc>
                <a:spcPct val="112000"/>
              </a:lnSpc>
              <a:spcBef>
                <a:spcPts val="0"/>
              </a:spcBef>
              <a:spcAft>
                <a:spcPts val="0"/>
              </a:spcAft>
              <a:buSzPct val="100000"/>
              <a:buAutoNum type="arabicPeriod"/>
            </a:pPr>
            <a:r>
              <a:rPr lang="en-US" sz="1400" dirty="0"/>
              <a:t>Evidence-based practice and research </a:t>
            </a:r>
          </a:p>
          <a:p>
            <a:pPr marL="685800" lvl="0" indent="-228600" algn="l" rtl="0">
              <a:lnSpc>
                <a:spcPct val="112000"/>
              </a:lnSpc>
              <a:spcBef>
                <a:spcPts val="0"/>
              </a:spcBef>
              <a:spcAft>
                <a:spcPts val="0"/>
              </a:spcAft>
              <a:buSzPct val="100000"/>
              <a:buAutoNum type="arabicPeriod"/>
            </a:pPr>
            <a:r>
              <a:rPr lang="en-US" sz="1400" dirty="0"/>
              <a:t>Leadership</a:t>
            </a:r>
          </a:p>
          <a:p>
            <a:pPr marL="685800" lvl="0" indent="-228600" algn="l" rtl="0">
              <a:lnSpc>
                <a:spcPct val="112000"/>
              </a:lnSpc>
              <a:spcBef>
                <a:spcPts val="0"/>
              </a:spcBef>
              <a:spcAft>
                <a:spcPts val="0"/>
              </a:spcAft>
              <a:buSzPct val="100000"/>
              <a:buAutoNum type="arabicPeriod"/>
            </a:pPr>
            <a:r>
              <a:rPr lang="en-US" sz="1400" dirty="0">
                <a:highlight>
                  <a:srgbClr val="FFFF00"/>
                </a:highlight>
              </a:rPr>
              <a:t>Legal, license, and protection of practice (including documentation) </a:t>
            </a:r>
          </a:p>
          <a:p>
            <a:pPr marL="685800" lvl="0" indent="-228600" algn="l" rtl="0">
              <a:lnSpc>
                <a:spcPct val="112000"/>
              </a:lnSpc>
              <a:spcBef>
                <a:spcPts val="0"/>
              </a:spcBef>
              <a:spcAft>
                <a:spcPts val="0"/>
              </a:spcAft>
              <a:buSzPct val="100000"/>
              <a:buAutoNum type="arabicPeriod"/>
            </a:pPr>
            <a:r>
              <a:rPr lang="en-US" sz="1400" dirty="0">
                <a:highlight>
                  <a:srgbClr val="FFFF00"/>
                </a:highlight>
              </a:rPr>
              <a:t>Professional practice evaluation </a:t>
            </a:r>
          </a:p>
          <a:p>
            <a:pPr marL="685800" lvl="0" indent="-228600" algn="l" rtl="0">
              <a:lnSpc>
                <a:spcPct val="112000"/>
              </a:lnSpc>
              <a:spcBef>
                <a:spcPts val="0"/>
              </a:spcBef>
              <a:spcAft>
                <a:spcPts val="0"/>
              </a:spcAft>
              <a:buSzPct val="100000"/>
              <a:buAutoNum type="arabicPeriod"/>
            </a:pPr>
            <a:r>
              <a:rPr lang="en-US" sz="1400" dirty="0">
                <a:highlight>
                  <a:srgbClr val="FFFF00"/>
                </a:highlight>
              </a:rPr>
              <a:t>Quality of practice </a:t>
            </a:r>
          </a:p>
          <a:p>
            <a:pPr marL="685800" lvl="0" indent="-228600" algn="l" rtl="0">
              <a:lnSpc>
                <a:spcPct val="112000"/>
              </a:lnSpc>
              <a:spcBef>
                <a:spcPts val="0"/>
              </a:spcBef>
              <a:spcAft>
                <a:spcPts val="0"/>
              </a:spcAft>
              <a:buSzPct val="100000"/>
              <a:buAutoNum type="arabicPeriod"/>
            </a:pPr>
            <a:r>
              <a:rPr lang="en-US" sz="1400" dirty="0"/>
              <a:t>Resource utilization </a:t>
            </a:r>
          </a:p>
          <a:p>
            <a:pPr marL="685800" lvl="0" indent="-228600" algn="l" rtl="0">
              <a:lnSpc>
                <a:spcPct val="112000"/>
              </a:lnSpc>
              <a:spcBef>
                <a:spcPts val="0"/>
              </a:spcBef>
              <a:spcAft>
                <a:spcPts val="0"/>
              </a:spcAft>
              <a:buSzPct val="100000"/>
              <a:buAutoNum type="arabicPeriod"/>
            </a:pPr>
            <a:r>
              <a:rPr lang="en-US" sz="1400" dirty="0"/>
              <a:t>Self-care (e.g., managing compassion fatigue) </a:t>
            </a:r>
          </a:p>
          <a:p>
            <a:pPr marL="685800" lvl="0" indent="-228600" algn="l" rtl="0">
              <a:lnSpc>
                <a:spcPct val="112000"/>
              </a:lnSpc>
              <a:spcBef>
                <a:spcPts val="0"/>
              </a:spcBef>
              <a:spcAft>
                <a:spcPts val="0"/>
              </a:spcAft>
              <a:buSzPct val="100000"/>
              <a:buAutoNum type="arabicPeriod"/>
            </a:pPr>
            <a:r>
              <a:rPr lang="en-US" sz="1400" dirty="0">
                <a:highlight>
                  <a:srgbClr val="FFFF00"/>
                </a:highlight>
              </a:rPr>
              <a:t>Standards of care (nursing process)</a:t>
            </a:r>
            <a:endParaRPr sz="1400" dirty="0">
              <a:highlight>
                <a:srgbClr val="FFFF00"/>
              </a:highlight>
            </a:endParaRPr>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0" lvl="0" indent="0" algn="l" rtl="0">
              <a:lnSpc>
                <a:spcPct val="112000"/>
              </a:lnSpc>
              <a:spcBef>
                <a:spcPts val="0"/>
              </a:spcBef>
              <a:spcAft>
                <a:spcPts val="0"/>
              </a:spcAft>
              <a:buSzPct val="100000"/>
              <a:buNone/>
            </a:pPr>
            <a:endParaRPr dirty="0"/>
          </a:p>
          <a:p>
            <a:pPr marL="0" lvl="0" indent="0" algn="l" rtl="0">
              <a:lnSpc>
                <a:spcPct val="112000"/>
              </a:lnSpc>
              <a:spcBef>
                <a:spcPts val="0"/>
              </a:spcBef>
              <a:spcAft>
                <a:spcPts val="0"/>
              </a:spcAft>
              <a:buSzPct val="100000"/>
              <a:buNone/>
            </a:pPr>
            <a:endParaRPr dirty="0"/>
          </a:p>
          <a:p>
            <a:pPr marL="0" lvl="0" indent="0" algn="l" rtl="0">
              <a:lnSpc>
                <a:spcPct val="112000"/>
              </a:lnSpc>
              <a:spcBef>
                <a:spcPts val="0"/>
              </a:spcBef>
              <a:spcAft>
                <a:spcPts val="0"/>
              </a:spcAft>
              <a:buSzPct val="100000"/>
              <a:buNone/>
            </a:pPr>
            <a:endParaRPr dirty="0"/>
          </a:p>
          <a:p>
            <a:pPr marL="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a:p>
            <a:pPr marL="457200" lvl="0" indent="0" algn="l" rtl="0">
              <a:lnSpc>
                <a:spcPct val="112000"/>
              </a:lnSpc>
              <a:spcBef>
                <a:spcPts val="0"/>
              </a:spcBef>
              <a:spcAft>
                <a:spcPts val="0"/>
              </a:spcAft>
              <a:buSzPct val="100000"/>
              <a:buNone/>
            </a:pPr>
            <a:endParaRPr dirty="0"/>
          </a:p>
        </p:txBody>
      </p:sp>
      <p:sp>
        <p:nvSpPr>
          <p:cNvPr id="163" name="Google Shape;163;p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a:t>
            </a:fld>
            <a:endParaRPr>
              <a:solidFill>
                <a:schemeClr val="dk2"/>
              </a:solidFill>
            </a:endParaRPr>
          </a:p>
        </p:txBody>
      </p:sp>
      <p:pic>
        <p:nvPicPr>
          <p:cNvPr id="164" name="Google Shape;164;p5"/>
          <p:cNvPicPr preferRelativeResize="0"/>
          <p:nvPr/>
        </p:nvPicPr>
        <p:blipFill rotWithShape="1">
          <a:blip r:embed="rId3">
            <a:alphaModFix/>
          </a:blip>
          <a:srcRect/>
          <a:stretch/>
        </p:blipFill>
        <p:spPr>
          <a:xfrm>
            <a:off x="6527605" y="3908919"/>
            <a:ext cx="2445859" cy="252412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8725ee9754_0_153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2800"/>
              <a:buNone/>
            </a:pPr>
            <a:r>
              <a:rPr lang="en-US" sz="2400" b="1" dirty="0">
                <a:solidFill>
                  <a:srgbClr val="0070C0"/>
                </a:solidFill>
              </a:rPr>
              <a:t>Oncology Nursing Dilemmas: </a:t>
            </a:r>
            <a:r>
              <a:rPr lang="en-US" sz="2400" b="1" dirty="0">
                <a:solidFill>
                  <a:srgbClr val="CE4627"/>
                </a:solidFill>
              </a:rPr>
              <a:t>Safe Handling </a:t>
            </a:r>
            <a:br>
              <a:rPr lang="en-US" sz="2400" b="1" dirty="0">
                <a:solidFill>
                  <a:srgbClr val="69BE28"/>
                </a:solidFill>
              </a:rPr>
            </a:br>
            <a:r>
              <a:rPr lang="en-US" sz="2400" b="1" dirty="0">
                <a:solidFill>
                  <a:srgbClr val="69BE28"/>
                </a:solidFill>
              </a:rPr>
              <a:t> </a:t>
            </a:r>
            <a:endParaRPr sz="2400" b="1" dirty="0">
              <a:solidFill>
                <a:srgbClr val="69BE28"/>
              </a:solidFill>
            </a:endParaRPr>
          </a:p>
        </p:txBody>
      </p:sp>
      <p:sp>
        <p:nvSpPr>
          <p:cNvPr id="441" name="Google Shape;441;g8725ee9754_0_1534"/>
          <p:cNvSpPr txBox="1">
            <a:spLocks noGrp="1"/>
          </p:cNvSpPr>
          <p:nvPr>
            <p:ph type="body" idx="1"/>
          </p:nvPr>
        </p:nvSpPr>
        <p:spPr>
          <a:xfrm>
            <a:off x="173677" y="1536633"/>
            <a:ext cx="4096398" cy="4555200"/>
          </a:xfrm>
          <a:prstGeom prst="rect">
            <a:avLst/>
          </a:prstGeom>
          <a:noFill/>
          <a:ln>
            <a:noFill/>
          </a:ln>
        </p:spPr>
        <p:txBody>
          <a:bodyPr spcFirstLastPara="1" wrap="square" lIns="91425" tIns="45700" rIns="91425" bIns="45700" anchor="t" anchorCtr="0">
            <a:noAutofit/>
          </a:bodyPr>
          <a:lstStyle/>
          <a:p>
            <a:pPr marL="57150" lvl="2" indent="0" algn="l" rtl="0">
              <a:lnSpc>
                <a:spcPct val="112000"/>
              </a:lnSpc>
              <a:spcBef>
                <a:spcPts val="0"/>
              </a:spcBef>
              <a:spcAft>
                <a:spcPts val="0"/>
              </a:spcAft>
              <a:buClr>
                <a:srgbClr val="69BE28"/>
              </a:buClr>
              <a:buSzPts val="2800"/>
              <a:buNone/>
            </a:pPr>
            <a:r>
              <a:rPr lang="en-US" sz="2400" b="1" dirty="0">
                <a:solidFill>
                  <a:schemeClr val="accent2"/>
                </a:solidFill>
              </a:rPr>
              <a:t>Know the Code:</a:t>
            </a:r>
            <a:endParaRPr sz="800" dirty="0">
              <a:solidFill>
                <a:schemeClr val="accent2"/>
              </a:solidFill>
            </a:endParaRPr>
          </a:p>
          <a:p>
            <a:pPr marL="57150" lvl="2" indent="0" algn="l" rtl="0">
              <a:lnSpc>
                <a:spcPct val="112000"/>
              </a:lnSpc>
              <a:spcBef>
                <a:spcPts val="360"/>
              </a:spcBef>
              <a:spcAft>
                <a:spcPts val="0"/>
              </a:spcAft>
              <a:buClr>
                <a:schemeClr val="dk1"/>
              </a:buClr>
              <a:buSzPts val="1800"/>
              <a:buNone/>
            </a:pPr>
            <a:endParaRPr sz="1800" b="1" dirty="0">
              <a:solidFill>
                <a:schemeClr val="accent2"/>
              </a:solidFill>
            </a:endParaRPr>
          </a:p>
          <a:p>
            <a:pPr marL="57150" lvl="2" indent="0" algn="l" rtl="0">
              <a:lnSpc>
                <a:spcPct val="112000"/>
              </a:lnSpc>
              <a:spcBef>
                <a:spcPts val="360"/>
              </a:spcBef>
              <a:spcAft>
                <a:spcPts val="0"/>
              </a:spcAft>
              <a:buClr>
                <a:srgbClr val="69BE28"/>
              </a:buClr>
              <a:buSzPts val="1800"/>
              <a:buNone/>
            </a:pPr>
            <a:r>
              <a:rPr lang="en-US" sz="1800" b="1" dirty="0">
                <a:solidFill>
                  <a:schemeClr val="accent2"/>
                </a:solidFill>
              </a:rPr>
              <a:t>Promotes/advocates for Health &amp; Safety of Patient (Prov. 3) </a:t>
            </a:r>
            <a:endParaRPr sz="1800" b="1" dirty="0">
              <a:solidFill>
                <a:schemeClr val="accent2"/>
              </a:solidFill>
            </a:endParaRPr>
          </a:p>
          <a:p>
            <a:pPr marL="57150" lvl="2" indent="0" algn="l" rtl="0">
              <a:lnSpc>
                <a:spcPct val="112000"/>
              </a:lnSpc>
              <a:spcBef>
                <a:spcPts val="360"/>
              </a:spcBef>
              <a:spcAft>
                <a:spcPts val="0"/>
              </a:spcAft>
              <a:buClr>
                <a:schemeClr val="dk1"/>
              </a:buClr>
              <a:buSzPts val="1800"/>
              <a:buNone/>
            </a:pPr>
            <a:endParaRPr sz="1800" b="1" dirty="0">
              <a:solidFill>
                <a:schemeClr val="accent2"/>
              </a:solidFill>
            </a:endParaRPr>
          </a:p>
          <a:p>
            <a:pPr marL="57150" lvl="2" indent="0" algn="l" rtl="0">
              <a:lnSpc>
                <a:spcPct val="112000"/>
              </a:lnSpc>
              <a:spcBef>
                <a:spcPts val="360"/>
              </a:spcBef>
              <a:spcAft>
                <a:spcPts val="0"/>
              </a:spcAft>
              <a:buClr>
                <a:srgbClr val="69BE28"/>
              </a:buClr>
              <a:buSzPts val="1800"/>
              <a:buNone/>
            </a:pPr>
            <a:r>
              <a:rPr lang="en-US" sz="1800" b="1" dirty="0">
                <a:solidFill>
                  <a:schemeClr val="accent2"/>
                </a:solidFill>
              </a:rPr>
              <a:t>Duties to self as to others (Prov. 5)</a:t>
            </a:r>
            <a:endParaRPr dirty="0">
              <a:solidFill>
                <a:schemeClr val="accent2"/>
              </a:solidFill>
            </a:endParaRPr>
          </a:p>
          <a:p>
            <a:pPr marL="0" lvl="0" indent="0" algn="l" rtl="0">
              <a:lnSpc>
                <a:spcPct val="112000"/>
              </a:lnSpc>
              <a:spcBef>
                <a:spcPts val="1200"/>
              </a:spcBef>
              <a:spcAft>
                <a:spcPts val="0"/>
              </a:spcAft>
              <a:buClr>
                <a:schemeClr val="dk1"/>
              </a:buClr>
              <a:buSzPts val="2000"/>
              <a:buNone/>
            </a:pPr>
            <a:endParaRPr sz="2000" dirty="0">
              <a:solidFill>
                <a:schemeClr val="accent2"/>
              </a:solidFill>
            </a:endParaRPr>
          </a:p>
        </p:txBody>
      </p:sp>
      <p:sp>
        <p:nvSpPr>
          <p:cNvPr id="442" name="Google Shape;442;g8725ee9754_0_1534"/>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50</a:t>
            </a:fld>
            <a:endParaRPr>
              <a:solidFill>
                <a:schemeClr val="dk2"/>
              </a:solidFill>
            </a:endParaRPr>
          </a:p>
        </p:txBody>
      </p:sp>
      <p:sp>
        <p:nvSpPr>
          <p:cNvPr id="443" name="Google Shape;443;g8725ee9754_0_1534"/>
          <p:cNvSpPr txBox="1"/>
          <p:nvPr/>
        </p:nvSpPr>
        <p:spPr>
          <a:xfrm>
            <a:off x="4499850" y="1356875"/>
            <a:ext cx="4521300" cy="5051400"/>
          </a:xfrm>
          <a:prstGeom prst="rect">
            <a:avLst/>
          </a:prstGeom>
          <a:noFill/>
          <a:ln>
            <a:noFill/>
          </a:ln>
        </p:spPr>
        <p:txBody>
          <a:bodyPr spcFirstLastPara="1" wrap="square" lIns="91425" tIns="91425" rIns="91425" bIns="91425" anchor="t" anchorCtr="0">
            <a:noAutofit/>
          </a:bodyPr>
          <a:lstStyle/>
          <a:p>
            <a:pPr marL="57150" marR="0" lvl="2" indent="0" algn="l" rtl="0">
              <a:lnSpc>
                <a:spcPct val="100000"/>
              </a:lnSpc>
              <a:spcBef>
                <a:spcPts val="0"/>
              </a:spcBef>
              <a:spcAft>
                <a:spcPts val="0"/>
              </a:spcAft>
              <a:buClr>
                <a:srgbClr val="000000"/>
              </a:buClr>
              <a:buSzPts val="2590"/>
              <a:buFont typeface="Arial"/>
              <a:buNone/>
            </a:pPr>
            <a:r>
              <a:rPr lang="en-US" sz="2400" b="1" i="0" u="none" strike="noStrike" cap="none" dirty="0">
                <a:solidFill>
                  <a:schemeClr val="accent2"/>
                </a:solidFill>
                <a:latin typeface="Arial"/>
                <a:ea typeface="Arial"/>
                <a:cs typeface="Arial"/>
                <a:sym typeface="Arial"/>
              </a:rPr>
              <a:t>Know your specialty resources:</a:t>
            </a:r>
            <a:endParaRPr sz="2400" b="0" i="0" u="none" strike="noStrike" cap="none" dirty="0">
              <a:solidFill>
                <a:schemeClr val="accent2"/>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endParaRPr sz="1665" b="1" i="0" u="none" strike="noStrike" cap="none" dirty="0">
              <a:solidFill>
                <a:srgbClr val="69BE28"/>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r>
              <a:rPr lang="en-US" sz="1665" b="1" i="0" u="none" strike="noStrike" cap="none" dirty="0">
                <a:solidFill>
                  <a:srgbClr val="69BE28"/>
                </a:solidFill>
                <a:latin typeface="Arial"/>
                <a:ea typeface="Arial"/>
                <a:cs typeface="Arial"/>
                <a:sym typeface="Arial"/>
              </a:rPr>
              <a:t>2016 Updated ASCO/ONS Chemotherapy Administration Safety Standards</a:t>
            </a:r>
            <a:endParaRPr sz="1400" b="0" i="0" u="none" strike="noStrike" cap="none" dirty="0">
              <a:solidFill>
                <a:schemeClr val="dk2"/>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r>
              <a:rPr lang="en-US" sz="1665" b="1" i="0" u="sng" strike="noStrike" cap="none" dirty="0">
                <a:solidFill>
                  <a:srgbClr val="00A9E0"/>
                </a:solidFill>
                <a:latin typeface="Arial"/>
                <a:ea typeface="Arial"/>
                <a:cs typeface="Arial"/>
                <a:sym typeface="Arial"/>
                <a:hlinkClick r:id="rId3">
                  <a:extLst>
                    <a:ext uri="{A12FA001-AC4F-418D-AE19-62706E023703}">
                      <ahyp:hlinkClr xmlns:ahyp="http://schemas.microsoft.com/office/drawing/2018/hyperlinkcolor" val="tx"/>
                    </a:ext>
                  </a:extLst>
                </a:hlinkClick>
              </a:rPr>
              <a:t>www.asco.org/chemo-standards</a:t>
            </a:r>
            <a:r>
              <a:rPr lang="en-US" sz="1665" b="1" i="0" u="none" strike="noStrike" cap="none" dirty="0">
                <a:solidFill>
                  <a:srgbClr val="00A9E0"/>
                </a:solidFill>
                <a:latin typeface="Arial"/>
                <a:ea typeface="Arial"/>
                <a:cs typeface="Arial"/>
                <a:sym typeface="Arial"/>
              </a:rPr>
              <a:t> </a:t>
            </a:r>
            <a:endParaRPr sz="1400" b="0" i="0" u="none" strike="noStrike" cap="none" dirty="0">
              <a:solidFill>
                <a:schemeClr val="dk2"/>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endParaRPr sz="1665" b="1" i="0" u="none" strike="noStrike" cap="none" dirty="0">
              <a:solidFill>
                <a:srgbClr val="69BE28"/>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r>
              <a:rPr lang="en-US" sz="1665" b="1" i="0" u="none" strike="noStrike" cap="none" dirty="0">
                <a:solidFill>
                  <a:srgbClr val="69BE28"/>
                </a:solidFill>
                <a:latin typeface="Arial"/>
                <a:ea typeface="Arial"/>
                <a:cs typeface="Arial"/>
                <a:sym typeface="Arial"/>
              </a:rPr>
              <a:t>USP &lt;800&gt; Hazardous Drugs – Handling in Healthcare Settings   </a:t>
            </a:r>
            <a:r>
              <a:rPr lang="en-US" sz="1665" b="1" i="0" u="sng" strike="noStrike" cap="none" dirty="0">
                <a:solidFill>
                  <a:srgbClr val="69BE28"/>
                </a:solidFill>
                <a:latin typeface="Arial"/>
                <a:ea typeface="Arial"/>
                <a:cs typeface="Arial"/>
                <a:sym typeface="Arial"/>
                <a:hlinkClick r:id="rId4">
                  <a:extLst>
                    <a:ext uri="{A12FA001-AC4F-418D-AE19-62706E023703}">
                      <ahyp:hlinkClr xmlns:ahyp="http://schemas.microsoft.com/office/drawing/2018/hyperlinkcolor" val="tx"/>
                    </a:ext>
                  </a:extLst>
                </a:hlinkClick>
              </a:rPr>
              <a:t>http://www.usp.org/sites/default/files/usp/document/our-work/healthcare-quality-safety/general-chapter-800.pdf</a:t>
            </a:r>
            <a:r>
              <a:rPr lang="en-US" sz="1665" b="1" i="0" u="none" strike="noStrike" cap="none" dirty="0">
                <a:solidFill>
                  <a:srgbClr val="69BE28"/>
                </a:solidFill>
                <a:latin typeface="Arial"/>
                <a:ea typeface="Arial"/>
                <a:cs typeface="Arial"/>
                <a:sym typeface="Arial"/>
              </a:rPr>
              <a:t> </a:t>
            </a:r>
            <a:endParaRPr sz="1400" b="0" i="0" u="none" strike="noStrike" cap="none" dirty="0">
              <a:solidFill>
                <a:schemeClr val="dk2"/>
              </a:solidFill>
              <a:latin typeface="Arial"/>
              <a:ea typeface="Arial"/>
              <a:cs typeface="Arial"/>
              <a:sym typeface="Arial"/>
            </a:endParaRPr>
          </a:p>
          <a:p>
            <a:pPr marL="0" marR="0" lvl="0" indent="0" algn="l" rtl="0">
              <a:lnSpc>
                <a:spcPct val="112000"/>
              </a:lnSpc>
              <a:spcBef>
                <a:spcPts val="1200"/>
              </a:spcBef>
              <a:spcAft>
                <a:spcPts val="0"/>
              </a:spcAft>
              <a:buClr>
                <a:srgbClr val="000000"/>
              </a:buClr>
              <a:buSzPts val="1665"/>
              <a:buFont typeface="Arial"/>
              <a:buNone/>
            </a:pPr>
            <a:r>
              <a:rPr lang="en-US" sz="1665" b="1" i="0" u="none" strike="noStrike" cap="none" dirty="0" err="1">
                <a:solidFill>
                  <a:srgbClr val="69BE28"/>
                </a:solidFill>
                <a:latin typeface="Arial"/>
                <a:ea typeface="Arial"/>
                <a:cs typeface="Arial"/>
                <a:sym typeface="Arial"/>
              </a:rPr>
              <a:t>Polovich</a:t>
            </a:r>
            <a:r>
              <a:rPr lang="en-US" sz="1665" b="1" i="0" u="none" strike="noStrike" cap="none" dirty="0">
                <a:solidFill>
                  <a:srgbClr val="69BE28"/>
                </a:solidFill>
                <a:latin typeface="Arial"/>
                <a:ea typeface="Arial"/>
                <a:cs typeface="Arial"/>
                <a:sym typeface="Arial"/>
              </a:rPr>
              <a:t> M.; ed. (2018) Safe Handling of Hazardous Drugs. Pittsburgh, PA, Oncology Nursing Society.  3</a:t>
            </a:r>
            <a:r>
              <a:rPr lang="en-US" sz="1665" b="1" i="0" u="none" strike="noStrike" cap="none" baseline="30000" dirty="0">
                <a:solidFill>
                  <a:srgbClr val="69BE28"/>
                </a:solidFill>
                <a:latin typeface="Arial"/>
                <a:ea typeface="Arial"/>
                <a:cs typeface="Arial"/>
                <a:sym typeface="Arial"/>
              </a:rPr>
              <a:t>rd</a:t>
            </a:r>
            <a:r>
              <a:rPr lang="en-US" sz="1665" b="1" i="0" u="none" strike="noStrike" cap="none" dirty="0">
                <a:solidFill>
                  <a:srgbClr val="69BE28"/>
                </a:solidFill>
                <a:latin typeface="Arial"/>
                <a:ea typeface="Arial"/>
                <a:cs typeface="Arial"/>
                <a:sym typeface="Arial"/>
              </a:rPr>
              <a:t>  edition</a:t>
            </a:r>
            <a:endParaRPr sz="1850" b="1" i="0" u="none" strike="noStrike" cap="none" dirty="0">
              <a:solidFill>
                <a:srgbClr val="69BE28"/>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SzPts val="2800"/>
              <a:buNone/>
            </a:pPr>
            <a:r>
              <a:rPr lang="en-US" sz="2700" b="1" dirty="0">
                <a:solidFill>
                  <a:srgbClr val="0070C0"/>
                </a:solidFill>
              </a:rPr>
              <a:t>Oncology Nursing Dilemmas: </a:t>
            </a:r>
            <a:r>
              <a:rPr lang="en-US" sz="2790" b="1" dirty="0">
                <a:solidFill>
                  <a:srgbClr val="CE4627"/>
                </a:solidFill>
              </a:rPr>
              <a:t>Safe Handling</a:t>
            </a:r>
            <a:br>
              <a:rPr lang="en-US" sz="2160" b="1" dirty="0">
                <a:solidFill>
                  <a:srgbClr val="69BE28"/>
                </a:solidFill>
              </a:rPr>
            </a:br>
            <a:r>
              <a:rPr lang="en-US" sz="1620" b="1" dirty="0">
                <a:solidFill>
                  <a:srgbClr val="69BE28"/>
                </a:solidFill>
              </a:rPr>
              <a:t> </a:t>
            </a:r>
            <a:endParaRPr sz="1620" b="1" dirty="0">
              <a:solidFill>
                <a:srgbClr val="69BE28"/>
              </a:solidFill>
            </a:endParaRPr>
          </a:p>
        </p:txBody>
      </p:sp>
      <p:sp>
        <p:nvSpPr>
          <p:cNvPr id="2" name="Text Placeholder 1">
            <a:extLst>
              <a:ext uri="{FF2B5EF4-FFF2-40B4-BE49-F238E27FC236}">
                <a16:creationId xmlns:a16="http://schemas.microsoft.com/office/drawing/2014/main" id="{B433D4EE-5782-440E-8D70-44675AA9F692}"/>
              </a:ext>
            </a:extLst>
          </p:cNvPr>
          <p:cNvSpPr>
            <a:spLocks noGrp="1"/>
          </p:cNvSpPr>
          <p:nvPr>
            <p:ph type="body" idx="1"/>
          </p:nvPr>
        </p:nvSpPr>
        <p:spPr>
          <a:xfrm>
            <a:off x="355600" y="1482725"/>
            <a:ext cx="3511550" cy="4251300"/>
          </a:xfrm>
        </p:spPr>
        <p:txBody>
          <a:bodyPr/>
          <a:lstStyle/>
          <a:p>
            <a:pPr marL="57150" lvl="2" indent="0" algn="l" rtl="0">
              <a:lnSpc>
                <a:spcPct val="112000"/>
              </a:lnSpc>
              <a:spcBef>
                <a:spcPts val="0"/>
              </a:spcBef>
              <a:spcAft>
                <a:spcPts val="0"/>
              </a:spcAft>
              <a:buClr>
                <a:srgbClr val="69BE28"/>
              </a:buClr>
              <a:buSzPts val="2800"/>
              <a:buNone/>
            </a:pPr>
            <a:r>
              <a:rPr lang="en-US" sz="3200" b="1" dirty="0">
                <a:solidFill>
                  <a:schemeClr val="accent2"/>
                </a:solidFill>
              </a:rPr>
              <a:t>Know the Code:</a:t>
            </a:r>
            <a:endParaRPr lang="en-US" sz="1000" dirty="0">
              <a:solidFill>
                <a:schemeClr val="accent2"/>
              </a:solidFill>
            </a:endParaRPr>
          </a:p>
          <a:p>
            <a:pPr marL="57150" lvl="2" indent="0" algn="l" rtl="0">
              <a:lnSpc>
                <a:spcPct val="112000"/>
              </a:lnSpc>
              <a:spcBef>
                <a:spcPts val="360"/>
              </a:spcBef>
              <a:spcAft>
                <a:spcPts val="0"/>
              </a:spcAft>
              <a:buClr>
                <a:schemeClr val="dk1"/>
              </a:buClr>
              <a:buSzPts val="1800"/>
              <a:buNone/>
            </a:pPr>
            <a:endParaRPr lang="en-US" sz="2400" b="1" dirty="0">
              <a:solidFill>
                <a:schemeClr val="accent2"/>
              </a:solidFill>
            </a:endParaRPr>
          </a:p>
          <a:p>
            <a:pPr marL="57150" lvl="2" indent="0" algn="l" rtl="0">
              <a:lnSpc>
                <a:spcPct val="112000"/>
              </a:lnSpc>
              <a:spcBef>
                <a:spcPts val="360"/>
              </a:spcBef>
              <a:spcAft>
                <a:spcPts val="0"/>
              </a:spcAft>
              <a:buClr>
                <a:srgbClr val="69BE28"/>
              </a:buClr>
              <a:buSzPts val="1800"/>
              <a:buNone/>
            </a:pPr>
            <a:r>
              <a:rPr lang="en-US" sz="2400" b="1" dirty="0">
                <a:solidFill>
                  <a:schemeClr val="accent2"/>
                </a:solidFill>
              </a:rPr>
              <a:t>Promotes/advocates for Health &amp; Safety of Patient (Prov. 3) </a:t>
            </a:r>
          </a:p>
          <a:p>
            <a:pPr marL="57150" lvl="2" indent="0" algn="l" rtl="0">
              <a:lnSpc>
                <a:spcPct val="112000"/>
              </a:lnSpc>
              <a:spcBef>
                <a:spcPts val="360"/>
              </a:spcBef>
              <a:spcAft>
                <a:spcPts val="0"/>
              </a:spcAft>
              <a:buClr>
                <a:schemeClr val="dk1"/>
              </a:buClr>
              <a:buSzPts val="1800"/>
              <a:buNone/>
            </a:pPr>
            <a:endParaRPr lang="en-US" sz="2400" b="1" dirty="0">
              <a:solidFill>
                <a:schemeClr val="accent2"/>
              </a:solidFill>
            </a:endParaRPr>
          </a:p>
          <a:p>
            <a:pPr marL="57150" lvl="2" indent="0" algn="l" rtl="0">
              <a:lnSpc>
                <a:spcPct val="112000"/>
              </a:lnSpc>
              <a:spcBef>
                <a:spcPts val="360"/>
              </a:spcBef>
              <a:spcAft>
                <a:spcPts val="0"/>
              </a:spcAft>
              <a:buClr>
                <a:srgbClr val="69BE28"/>
              </a:buClr>
              <a:buSzPts val="1800"/>
              <a:buNone/>
            </a:pPr>
            <a:r>
              <a:rPr lang="en-US" sz="2400" b="1" dirty="0">
                <a:solidFill>
                  <a:schemeClr val="accent2"/>
                </a:solidFill>
              </a:rPr>
              <a:t>Duties to self as to others (Prov. 5)</a:t>
            </a:r>
            <a:endParaRPr lang="en-US" dirty="0">
              <a:solidFill>
                <a:schemeClr val="accent2"/>
              </a:solidFill>
            </a:endParaRPr>
          </a:p>
          <a:p>
            <a:pPr marL="114300" indent="0">
              <a:buNone/>
            </a:pPr>
            <a:endParaRPr lang="en-US" dirty="0"/>
          </a:p>
        </p:txBody>
      </p:sp>
      <p:sp>
        <p:nvSpPr>
          <p:cNvPr id="3" name="Text Placeholder 2">
            <a:extLst>
              <a:ext uri="{FF2B5EF4-FFF2-40B4-BE49-F238E27FC236}">
                <a16:creationId xmlns:a16="http://schemas.microsoft.com/office/drawing/2014/main" id="{4878F0DF-70F9-41A7-9937-747C433266D0}"/>
              </a:ext>
            </a:extLst>
          </p:cNvPr>
          <p:cNvSpPr>
            <a:spLocks noGrp="1"/>
          </p:cNvSpPr>
          <p:nvPr>
            <p:ph type="body" idx="2"/>
          </p:nvPr>
        </p:nvSpPr>
        <p:spPr>
          <a:xfrm>
            <a:off x="4487838" y="1082675"/>
            <a:ext cx="4300562" cy="4251300"/>
          </a:xfrm>
        </p:spPr>
        <p:txBody>
          <a:bodyPr/>
          <a:lstStyle/>
          <a:p>
            <a:pPr marL="57150" marR="0" lvl="2" indent="0" algn="l" rtl="0">
              <a:lnSpc>
                <a:spcPct val="100000"/>
              </a:lnSpc>
              <a:spcBef>
                <a:spcPts val="0"/>
              </a:spcBef>
              <a:spcAft>
                <a:spcPts val="0"/>
              </a:spcAft>
              <a:buClr>
                <a:srgbClr val="000000"/>
              </a:buClr>
              <a:buSzPts val="2590"/>
              <a:buFont typeface="Arial"/>
              <a:buNone/>
            </a:pPr>
            <a:r>
              <a:rPr lang="en-US" sz="2400" b="1" i="0" u="none" strike="noStrike" cap="none" dirty="0">
                <a:solidFill>
                  <a:schemeClr val="accent2"/>
                </a:solidFill>
                <a:latin typeface="Arial"/>
                <a:ea typeface="Arial"/>
                <a:cs typeface="Arial"/>
                <a:sym typeface="Arial"/>
              </a:rPr>
              <a:t>Know your specialty resources:</a:t>
            </a:r>
            <a:endParaRPr lang="en-US" sz="2400" b="0" i="0" u="none" strike="noStrike" cap="none" dirty="0">
              <a:solidFill>
                <a:schemeClr val="accent2"/>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endParaRPr lang="en-US" sz="1665" b="1" i="0" u="none" strike="noStrike" cap="none" dirty="0">
              <a:solidFill>
                <a:srgbClr val="69BE28"/>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r>
              <a:rPr lang="en-US" sz="1665" b="1" i="0" u="none" strike="noStrike" cap="none" dirty="0">
                <a:solidFill>
                  <a:srgbClr val="69BE28"/>
                </a:solidFill>
                <a:latin typeface="Arial"/>
                <a:ea typeface="Arial"/>
                <a:cs typeface="Arial"/>
                <a:sym typeface="Arial"/>
              </a:rPr>
              <a:t>2016 Updated ASCO/ONS Chemotherapy Administration Safety Standards</a:t>
            </a:r>
            <a:endParaRPr lang="en-US" sz="1400" b="0" i="0" u="none" strike="noStrike" cap="none" dirty="0">
              <a:solidFill>
                <a:schemeClr val="dk2"/>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r>
              <a:rPr lang="en-US" sz="1665" b="1" i="0" u="sng" strike="noStrike" cap="none" dirty="0">
                <a:solidFill>
                  <a:srgbClr val="00A9E0"/>
                </a:solidFill>
                <a:latin typeface="Arial"/>
                <a:ea typeface="Arial"/>
                <a:cs typeface="Arial"/>
                <a:sym typeface="Arial"/>
                <a:hlinkClick r:id="rId3">
                  <a:extLst>
                    <a:ext uri="{A12FA001-AC4F-418D-AE19-62706E023703}">
                      <ahyp:hlinkClr xmlns:ahyp="http://schemas.microsoft.com/office/drawing/2018/hyperlinkcolor" val="tx"/>
                    </a:ext>
                  </a:extLst>
                </a:hlinkClick>
              </a:rPr>
              <a:t>www.asco.org/chemo-standards</a:t>
            </a:r>
            <a:r>
              <a:rPr lang="en-US" sz="1665" b="1" i="0" u="none" strike="noStrike" cap="none" dirty="0">
                <a:solidFill>
                  <a:srgbClr val="00A9E0"/>
                </a:solidFill>
                <a:latin typeface="Arial"/>
                <a:ea typeface="Arial"/>
                <a:cs typeface="Arial"/>
                <a:sym typeface="Arial"/>
              </a:rPr>
              <a:t> </a:t>
            </a:r>
            <a:endParaRPr lang="en-US" sz="1400" b="0" i="0" u="none" strike="noStrike" cap="none" dirty="0">
              <a:solidFill>
                <a:schemeClr val="dk2"/>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endParaRPr lang="en-US" sz="1665" b="1" i="0" u="none" strike="noStrike" cap="none" dirty="0">
              <a:solidFill>
                <a:srgbClr val="69BE28"/>
              </a:solidFill>
              <a:latin typeface="Arial"/>
              <a:ea typeface="Arial"/>
              <a:cs typeface="Arial"/>
              <a:sym typeface="Arial"/>
            </a:endParaRPr>
          </a:p>
          <a:p>
            <a:pPr marL="57150" marR="0" lvl="2" indent="0" algn="l" rtl="0">
              <a:lnSpc>
                <a:spcPct val="112000"/>
              </a:lnSpc>
              <a:spcBef>
                <a:spcPts val="333"/>
              </a:spcBef>
              <a:spcAft>
                <a:spcPts val="0"/>
              </a:spcAft>
              <a:buClr>
                <a:srgbClr val="000000"/>
              </a:buClr>
              <a:buSzPts val="1665"/>
              <a:buFont typeface="Arial"/>
              <a:buNone/>
            </a:pPr>
            <a:r>
              <a:rPr lang="en-US" sz="1665" b="1" i="0" u="none" strike="noStrike" cap="none" dirty="0">
                <a:solidFill>
                  <a:srgbClr val="69BE28"/>
                </a:solidFill>
                <a:latin typeface="Arial"/>
                <a:ea typeface="Arial"/>
                <a:cs typeface="Arial"/>
                <a:sym typeface="Arial"/>
              </a:rPr>
              <a:t>USP &lt;800&gt; Hazardous Drugs – Handling in Healthcare Settings   </a:t>
            </a:r>
            <a:r>
              <a:rPr lang="en-US" sz="1665" b="1" i="0" u="sng" strike="noStrike" cap="none" dirty="0">
                <a:solidFill>
                  <a:srgbClr val="69BE28"/>
                </a:solidFill>
                <a:latin typeface="Arial"/>
                <a:ea typeface="Arial"/>
                <a:cs typeface="Arial"/>
                <a:sym typeface="Arial"/>
                <a:hlinkClick r:id="rId4">
                  <a:extLst>
                    <a:ext uri="{A12FA001-AC4F-418D-AE19-62706E023703}">
                      <ahyp:hlinkClr xmlns:ahyp="http://schemas.microsoft.com/office/drawing/2018/hyperlinkcolor" val="tx"/>
                    </a:ext>
                  </a:extLst>
                </a:hlinkClick>
              </a:rPr>
              <a:t>http://www.usp.org/sites/default/files/usp/document/our-work/healthcare-quality-safety/general-chapter-800.pdf</a:t>
            </a:r>
            <a:r>
              <a:rPr lang="en-US" sz="1665" b="1" i="0" u="none" strike="noStrike" cap="none" dirty="0">
                <a:solidFill>
                  <a:srgbClr val="69BE28"/>
                </a:solidFill>
                <a:latin typeface="Arial"/>
                <a:ea typeface="Arial"/>
                <a:cs typeface="Arial"/>
                <a:sym typeface="Arial"/>
              </a:rPr>
              <a:t> </a:t>
            </a:r>
            <a:endParaRPr lang="en-US" sz="1400" b="0" i="0" u="none" strike="noStrike" cap="none" dirty="0">
              <a:solidFill>
                <a:schemeClr val="dk2"/>
              </a:solidFill>
              <a:latin typeface="Arial"/>
              <a:ea typeface="Arial"/>
              <a:cs typeface="Arial"/>
              <a:sym typeface="Arial"/>
            </a:endParaRPr>
          </a:p>
          <a:p>
            <a:pPr marL="0" marR="0" lvl="0" indent="0" algn="l" rtl="0">
              <a:lnSpc>
                <a:spcPct val="112000"/>
              </a:lnSpc>
              <a:spcBef>
                <a:spcPts val="1200"/>
              </a:spcBef>
              <a:spcAft>
                <a:spcPts val="0"/>
              </a:spcAft>
              <a:buClr>
                <a:srgbClr val="000000"/>
              </a:buClr>
              <a:buSzPts val="1665"/>
              <a:buFont typeface="Arial"/>
              <a:buNone/>
            </a:pPr>
            <a:r>
              <a:rPr lang="en-US" sz="1665" b="1" i="0" u="none" strike="noStrike" cap="none" dirty="0" err="1">
                <a:solidFill>
                  <a:srgbClr val="69BE28"/>
                </a:solidFill>
                <a:latin typeface="Arial"/>
                <a:ea typeface="Arial"/>
                <a:cs typeface="Arial"/>
                <a:sym typeface="Arial"/>
              </a:rPr>
              <a:t>Polovich</a:t>
            </a:r>
            <a:r>
              <a:rPr lang="en-US" sz="1665" b="1" i="0" u="none" strike="noStrike" cap="none" dirty="0">
                <a:solidFill>
                  <a:srgbClr val="69BE28"/>
                </a:solidFill>
                <a:latin typeface="Arial"/>
                <a:ea typeface="Arial"/>
                <a:cs typeface="Arial"/>
                <a:sym typeface="Arial"/>
              </a:rPr>
              <a:t> M.; ed. (2018) Safe Handling of Hazardous Drugs. Pittsburgh, PA, Oncology Nursing Society.  3</a:t>
            </a:r>
            <a:r>
              <a:rPr lang="en-US" sz="1665" b="1" i="0" u="none" strike="noStrike" cap="none" baseline="30000" dirty="0">
                <a:solidFill>
                  <a:srgbClr val="69BE28"/>
                </a:solidFill>
                <a:latin typeface="Arial"/>
                <a:ea typeface="Arial"/>
                <a:cs typeface="Arial"/>
                <a:sym typeface="Arial"/>
              </a:rPr>
              <a:t>rd</a:t>
            </a:r>
            <a:r>
              <a:rPr lang="en-US" sz="1665" b="1" i="0" u="none" strike="noStrike" cap="none" dirty="0">
                <a:solidFill>
                  <a:srgbClr val="69BE28"/>
                </a:solidFill>
                <a:latin typeface="Arial"/>
                <a:ea typeface="Arial"/>
                <a:cs typeface="Arial"/>
                <a:sym typeface="Arial"/>
              </a:rPr>
              <a:t>  edition</a:t>
            </a:r>
            <a:endParaRPr lang="en-US" sz="1850" b="1" i="0" u="none" strike="noStrike" cap="none" dirty="0">
              <a:solidFill>
                <a:srgbClr val="69BE28"/>
              </a:solidFill>
              <a:latin typeface="Arial"/>
              <a:ea typeface="Arial"/>
              <a:cs typeface="Arial"/>
              <a:sym typeface="Arial"/>
            </a:endParaRPr>
          </a:p>
          <a:p>
            <a:pPr marL="114300" indent="0">
              <a:buNone/>
            </a:pPr>
            <a:endParaRPr lang="en-US" dirty="0"/>
          </a:p>
        </p:txBody>
      </p:sp>
      <p:sp>
        <p:nvSpPr>
          <p:cNvPr id="450" name="Google Shape;450;p23"/>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51</a:t>
            </a:fld>
            <a:endParaRPr>
              <a:solidFill>
                <a:schemeClr val="dk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4"/>
          <p:cNvSpPr txBox="1">
            <a:spLocks noGrp="1"/>
          </p:cNvSpPr>
          <p:nvPr>
            <p:ph type="title"/>
          </p:nvPr>
        </p:nvSpPr>
        <p:spPr>
          <a:xfrm>
            <a:off x="311700" y="314997"/>
            <a:ext cx="8520600" cy="763500"/>
          </a:xfrm>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Clr>
                <a:schemeClr val="dk1"/>
              </a:buClr>
              <a:buSzPts val="2800"/>
              <a:buFont typeface="Arial"/>
              <a:buNone/>
            </a:pPr>
            <a:r>
              <a:rPr lang="en-US" sz="2700" b="1" dirty="0">
                <a:solidFill>
                  <a:srgbClr val="0070C0"/>
                </a:solidFill>
              </a:rPr>
              <a:t>Oncology Nursing Dilemmas</a:t>
            </a:r>
            <a:endParaRPr b="1" dirty="0">
              <a:solidFill>
                <a:srgbClr val="0070C0"/>
              </a:solidFill>
            </a:endParaRPr>
          </a:p>
        </p:txBody>
      </p:sp>
      <p:sp>
        <p:nvSpPr>
          <p:cNvPr id="456" name="Google Shape;456;p24"/>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CE4627"/>
              </a:buClr>
              <a:buSzPts val="3200"/>
              <a:buNone/>
            </a:pPr>
            <a:r>
              <a:rPr lang="en-US" sz="3200" b="1">
                <a:solidFill>
                  <a:srgbClr val="CE4627"/>
                </a:solidFill>
              </a:rPr>
              <a:t>Informed Consent!</a:t>
            </a:r>
            <a:endParaRPr sz="3200" b="1">
              <a:solidFill>
                <a:srgbClr val="CE4627"/>
              </a:solidFill>
            </a:endParaRPr>
          </a:p>
        </p:txBody>
      </p:sp>
      <p:sp>
        <p:nvSpPr>
          <p:cNvPr id="457" name="Google Shape;457;p24"/>
          <p:cNvSpPr txBox="1">
            <a:spLocks noGrp="1"/>
          </p:cNvSpPr>
          <p:nvPr>
            <p:ph type="body" idx="2"/>
          </p:nvPr>
        </p:nvSpPr>
        <p:spPr>
          <a:xfrm>
            <a:off x="4748858" y="957199"/>
            <a:ext cx="4272300" cy="5585803"/>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0"/>
              </a:spcBef>
              <a:spcAft>
                <a:spcPts val="0"/>
              </a:spcAft>
              <a:buClr>
                <a:schemeClr val="dk1"/>
              </a:buClr>
              <a:buSzPts val="1360"/>
              <a:buNone/>
            </a:pPr>
            <a:r>
              <a:rPr lang="en-US" sz="1660" b="1" dirty="0">
                <a:solidFill>
                  <a:schemeClr val="accent2"/>
                </a:solidFill>
              </a:rPr>
              <a:t>Mrs. Hopkins is a 55 </a:t>
            </a:r>
            <a:r>
              <a:rPr lang="en-US" sz="1660" b="1" dirty="0" err="1">
                <a:solidFill>
                  <a:schemeClr val="accent2"/>
                </a:solidFill>
              </a:rPr>
              <a:t>y.o</a:t>
            </a:r>
            <a:r>
              <a:rPr lang="en-US" sz="1660" b="1" dirty="0">
                <a:solidFill>
                  <a:schemeClr val="accent2"/>
                </a:solidFill>
              </a:rPr>
              <a:t>. female bank executive diagnosed  with stage III epithelial ovarian cancer. She was treated with carboplatin/paclitaxel 18 mos. ago and achieved complete clinical response.  </a:t>
            </a:r>
            <a:endParaRPr sz="1490" b="1" dirty="0">
              <a:solidFill>
                <a:schemeClr val="accent2"/>
              </a:solidFill>
            </a:endParaRPr>
          </a:p>
          <a:p>
            <a:pPr marL="0" lvl="0" indent="0" algn="l" rtl="0">
              <a:lnSpc>
                <a:spcPct val="92000"/>
              </a:lnSpc>
              <a:spcBef>
                <a:spcPts val="1200"/>
              </a:spcBef>
              <a:spcAft>
                <a:spcPts val="0"/>
              </a:spcAft>
              <a:buClr>
                <a:schemeClr val="dk1"/>
              </a:buClr>
              <a:buSzPts val="1360"/>
              <a:buNone/>
            </a:pPr>
            <a:r>
              <a:rPr lang="en-US" sz="1660" b="1" dirty="0">
                <a:solidFill>
                  <a:schemeClr val="accent2"/>
                </a:solidFill>
              </a:rPr>
              <a:t>She had a difficult time with the regimen (protracted nausea, electrolyte imbalance, weight loss, fatigue).</a:t>
            </a:r>
            <a:endParaRPr sz="1490" b="1" dirty="0">
              <a:solidFill>
                <a:schemeClr val="accent2"/>
              </a:solidFill>
            </a:endParaRPr>
          </a:p>
          <a:p>
            <a:pPr marL="0" lvl="0" indent="0" algn="l" rtl="0">
              <a:lnSpc>
                <a:spcPct val="92000"/>
              </a:lnSpc>
              <a:spcBef>
                <a:spcPts val="1200"/>
              </a:spcBef>
              <a:spcAft>
                <a:spcPts val="0"/>
              </a:spcAft>
              <a:buClr>
                <a:schemeClr val="dk1"/>
              </a:buClr>
              <a:buSzPts val="1360"/>
              <a:buNone/>
            </a:pPr>
            <a:r>
              <a:rPr lang="en-US" sz="1660" b="1" dirty="0">
                <a:solidFill>
                  <a:schemeClr val="accent2"/>
                </a:solidFill>
              </a:rPr>
              <a:t>Recently, she was found to have recurrence.  You are assigned to treat her.  She is to re-start carboplatin/paclitaxel.  You are told she is upset and nervous, waiting in the infusion room.</a:t>
            </a:r>
            <a:endParaRPr sz="1490" b="1" dirty="0">
              <a:solidFill>
                <a:schemeClr val="accent2"/>
              </a:solidFill>
            </a:endParaRPr>
          </a:p>
          <a:p>
            <a:pPr marL="0" lvl="0" indent="0" algn="l" rtl="0">
              <a:lnSpc>
                <a:spcPct val="92000"/>
              </a:lnSpc>
              <a:spcBef>
                <a:spcPts val="1200"/>
              </a:spcBef>
              <a:spcAft>
                <a:spcPts val="0"/>
              </a:spcAft>
              <a:buClr>
                <a:schemeClr val="dk1"/>
              </a:buClr>
              <a:buSzPts val="1360"/>
              <a:buNone/>
            </a:pPr>
            <a:r>
              <a:rPr lang="en-US" sz="1660" b="1" dirty="0">
                <a:solidFill>
                  <a:schemeClr val="accent2"/>
                </a:solidFill>
              </a:rPr>
              <a:t>You review the orders and required labs  are in normal range. </a:t>
            </a:r>
          </a:p>
          <a:p>
            <a:pPr marL="0" lvl="0" indent="0" algn="l" rtl="0">
              <a:lnSpc>
                <a:spcPct val="92000"/>
              </a:lnSpc>
              <a:spcBef>
                <a:spcPts val="1200"/>
              </a:spcBef>
              <a:spcAft>
                <a:spcPts val="0"/>
              </a:spcAft>
              <a:buClr>
                <a:schemeClr val="dk1"/>
              </a:buClr>
              <a:buSzPts val="1360"/>
              <a:buNone/>
            </a:pPr>
            <a:endParaRPr sz="1490" b="1" dirty="0">
              <a:solidFill>
                <a:schemeClr val="accent2"/>
              </a:solidFill>
            </a:endParaRPr>
          </a:p>
          <a:p>
            <a:pPr marL="0" lvl="0" indent="0" algn="l" rtl="0">
              <a:lnSpc>
                <a:spcPct val="92000"/>
              </a:lnSpc>
              <a:spcBef>
                <a:spcPts val="1200"/>
              </a:spcBef>
              <a:spcAft>
                <a:spcPts val="0"/>
              </a:spcAft>
              <a:buClr>
                <a:srgbClr val="CF4520"/>
              </a:buClr>
              <a:buSzPts val="1360"/>
              <a:buNone/>
            </a:pPr>
            <a:r>
              <a:rPr lang="en-US" sz="1915" b="1" i="1" dirty="0">
                <a:solidFill>
                  <a:srgbClr val="CF4520"/>
                </a:solidFill>
              </a:rPr>
              <a:t>What else do you need to check?</a:t>
            </a:r>
            <a:endParaRPr sz="1745" b="1" dirty="0"/>
          </a:p>
          <a:p>
            <a:pPr marL="0" lvl="0" indent="0" algn="l" rtl="0">
              <a:lnSpc>
                <a:spcPct val="92000"/>
              </a:lnSpc>
              <a:spcBef>
                <a:spcPts val="1200"/>
              </a:spcBef>
              <a:spcAft>
                <a:spcPts val="0"/>
              </a:spcAft>
              <a:buClr>
                <a:schemeClr val="dk1"/>
              </a:buClr>
              <a:buSzPts val="1360"/>
              <a:buNone/>
            </a:pPr>
            <a:endParaRPr sz="1660" i="1" dirty="0">
              <a:solidFill>
                <a:srgbClr val="CF4520"/>
              </a:solidFill>
            </a:endParaRPr>
          </a:p>
          <a:p>
            <a:pPr marL="0" lvl="0" indent="0" algn="l" rtl="0">
              <a:lnSpc>
                <a:spcPct val="92000"/>
              </a:lnSpc>
              <a:spcBef>
                <a:spcPts val="1200"/>
              </a:spcBef>
              <a:spcAft>
                <a:spcPts val="0"/>
              </a:spcAft>
              <a:buClr>
                <a:schemeClr val="dk1"/>
              </a:buClr>
              <a:buSzPts val="1360"/>
              <a:buNone/>
            </a:pPr>
            <a:endParaRPr sz="1360" dirty="0"/>
          </a:p>
        </p:txBody>
      </p:sp>
      <p:sp>
        <p:nvSpPr>
          <p:cNvPr id="458" name="Google Shape;458;p24"/>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52</a:t>
            </a:fld>
            <a:endParaRPr>
              <a:solidFill>
                <a:schemeClr val="dk2"/>
              </a:solidFill>
            </a:endParaRPr>
          </a:p>
        </p:txBody>
      </p:sp>
      <p:pic>
        <p:nvPicPr>
          <p:cNvPr id="459" name="Google Shape;459;p24"/>
          <p:cNvPicPr preferRelativeResize="0"/>
          <p:nvPr/>
        </p:nvPicPr>
        <p:blipFill rotWithShape="1">
          <a:blip r:embed="rId3">
            <a:alphaModFix/>
          </a:blip>
          <a:srcRect/>
          <a:stretch/>
        </p:blipFill>
        <p:spPr>
          <a:xfrm>
            <a:off x="355280" y="2357948"/>
            <a:ext cx="4105275" cy="33766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animEffect transition="in" filter="fade">
                                      <p:cBhvr>
                                        <p:cTn id="7" dur="1000"/>
                                        <p:tgtEl>
                                          <p:spTgt spid="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xEl>
                                              <p:pRg st="1" end="1"/>
                                            </p:txEl>
                                          </p:spTgt>
                                        </p:tgtEl>
                                        <p:attrNameLst>
                                          <p:attrName>style.visibility</p:attrName>
                                        </p:attrNameLst>
                                      </p:cBhvr>
                                      <p:to>
                                        <p:strVal val="visible"/>
                                      </p:to>
                                    </p:set>
                                    <p:animEffect transition="in" filter="fade">
                                      <p:cBhvr>
                                        <p:cTn id="12" dur="1000"/>
                                        <p:tgtEl>
                                          <p:spTgt spid="4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7">
                                            <p:txEl>
                                              <p:pRg st="2" end="2"/>
                                            </p:txEl>
                                          </p:spTgt>
                                        </p:tgtEl>
                                        <p:attrNameLst>
                                          <p:attrName>style.visibility</p:attrName>
                                        </p:attrNameLst>
                                      </p:cBhvr>
                                      <p:to>
                                        <p:strVal val="visible"/>
                                      </p:to>
                                    </p:set>
                                    <p:animEffect transition="in" filter="fade">
                                      <p:cBhvr>
                                        <p:cTn id="17" dur="1000"/>
                                        <p:tgtEl>
                                          <p:spTgt spid="4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7">
                                            <p:txEl>
                                              <p:pRg st="3" end="3"/>
                                            </p:txEl>
                                          </p:spTgt>
                                        </p:tgtEl>
                                        <p:attrNameLst>
                                          <p:attrName>style.visibility</p:attrName>
                                        </p:attrNameLst>
                                      </p:cBhvr>
                                      <p:to>
                                        <p:strVal val="visible"/>
                                      </p:to>
                                    </p:set>
                                    <p:animEffect transition="in" filter="fade">
                                      <p:cBhvr>
                                        <p:cTn id="22" dur="1000"/>
                                        <p:tgtEl>
                                          <p:spTgt spid="4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7">
                                            <p:txEl>
                                              <p:pRg st="5" end="5"/>
                                            </p:txEl>
                                          </p:spTgt>
                                        </p:tgtEl>
                                        <p:attrNameLst>
                                          <p:attrName>style.visibility</p:attrName>
                                        </p:attrNameLst>
                                      </p:cBhvr>
                                      <p:to>
                                        <p:strVal val="visible"/>
                                      </p:to>
                                    </p:set>
                                    <p:animEffect transition="in" filter="fade">
                                      <p:cBhvr>
                                        <p:cTn id="27" dur="1000"/>
                                        <p:tgtEl>
                                          <p:spTgt spid="4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86666"/>
              <a:buFont typeface="Arial"/>
              <a:buNone/>
            </a:pPr>
            <a:r>
              <a:rPr lang="en-US" sz="2700" b="1" dirty="0">
                <a:solidFill>
                  <a:srgbClr val="0070C0"/>
                </a:solidFill>
              </a:rPr>
              <a:t>Oncology Nursing Dilemmas:</a:t>
            </a:r>
            <a:r>
              <a:rPr lang="en-US" sz="2340" b="1" dirty="0">
                <a:solidFill>
                  <a:srgbClr val="0070C0"/>
                </a:solidFill>
              </a:rPr>
              <a:t>  </a:t>
            </a:r>
            <a:r>
              <a:rPr lang="en-US" sz="2720" b="1" dirty="0">
                <a:solidFill>
                  <a:srgbClr val="CE4627"/>
                </a:solidFill>
              </a:rPr>
              <a:t>Informed Consent</a:t>
            </a:r>
            <a:br>
              <a:rPr lang="en-US" sz="2520" b="1" dirty="0">
                <a:solidFill>
                  <a:srgbClr val="69BE28"/>
                </a:solidFill>
              </a:rPr>
            </a:br>
            <a:endParaRPr sz="2340" b="1" dirty="0">
              <a:solidFill>
                <a:srgbClr val="69BE28"/>
              </a:solidFill>
            </a:endParaRPr>
          </a:p>
        </p:txBody>
      </p:sp>
      <p:sp>
        <p:nvSpPr>
          <p:cNvPr id="465" name="Google Shape;465;p25"/>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69BE28"/>
              </a:buClr>
              <a:buSzPts val="2400"/>
              <a:buNone/>
            </a:pPr>
            <a:r>
              <a:rPr lang="en-US" sz="2400" b="1" dirty="0">
                <a:solidFill>
                  <a:schemeClr val="accent2"/>
                </a:solidFill>
              </a:rPr>
              <a:t>Know the CODE:</a:t>
            </a:r>
            <a:endParaRPr dirty="0">
              <a:solidFill>
                <a:schemeClr val="accent2"/>
              </a:solidFill>
            </a:endParaRPr>
          </a:p>
          <a:p>
            <a:pPr marL="342900" lvl="0" indent="-342900" algn="l" rtl="0">
              <a:lnSpc>
                <a:spcPct val="112000"/>
              </a:lnSpc>
              <a:spcBef>
                <a:spcPts val="1200"/>
              </a:spcBef>
              <a:spcAft>
                <a:spcPts val="0"/>
              </a:spcAft>
              <a:buClr>
                <a:schemeClr val="accent2"/>
              </a:buClr>
              <a:buSzPts val="2000"/>
              <a:buAutoNum type="arabicPeriod"/>
            </a:pPr>
            <a:r>
              <a:rPr lang="en-US" sz="2000" b="1" dirty="0">
                <a:solidFill>
                  <a:schemeClr val="accent2"/>
                </a:solidFill>
              </a:rPr>
              <a:t>Self-determination (Prov. 1)</a:t>
            </a:r>
            <a:endParaRPr dirty="0">
              <a:solidFill>
                <a:schemeClr val="accent2"/>
              </a:solidFill>
            </a:endParaRPr>
          </a:p>
          <a:p>
            <a:pPr marL="342900" lvl="0" indent="-342900" algn="l" rtl="0">
              <a:lnSpc>
                <a:spcPct val="112000"/>
              </a:lnSpc>
              <a:spcBef>
                <a:spcPts val="1200"/>
              </a:spcBef>
              <a:spcAft>
                <a:spcPts val="0"/>
              </a:spcAft>
              <a:buClr>
                <a:schemeClr val="accent2"/>
              </a:buClr>
              <a:buSzPts val="2000"/>
              <a:buAutoNum type="arabicPeriod"/>
            </a:pPr>
            <a:r>
              <a:rPr lang="en-US" sz="2000" b="1" dirty="0">
                <a:solidFill>
                  <a:schemeClr val="accent2"/>
                </a:solidFill>
              </a:rPr>
              <a:t>Patient Advocacy (Prov. 2)</a:t>
            </a:r>
            <a:endParaRPr sz="2000" b="1" dirty="0">
              <a:solidFill>
                <a:schemeClr val="accent2"/>
              </a:solidFill>
            </a:endParaRPr>
          </a:p>
        </p:txBody>
      </p:sp>
      <p:sp>
        <p:nvSpPr>
          <p:cNvPr id="466" name="Google Shape;466;p25"/>
          <p:cNvSpPr txBox="1">
            <a:spLocks noGrp="1"/>
          </p:cNvSpPr>
          <p:nvPr>
            <p:ph type="body" idx="2"/>
          </p:nvPr>
        </p:nvSpPr>
        <p:spPr>
          <a:xfrm>
            <a:off x="4572000" y="1356867"/>
            <a:ext cx="4260300" cy="515823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ts val="1800"/>
              <a:buNone/>
            </a:pPr>
            <a:r>
              <a:rPr lang="en-US" sz="2000" b="1" dirty="0">
                <a:solidFill>
                  <a:schemeClr val="tx1">
                    <a:lumMod val="50000"/>
                    <a:lumOff val="50000"/>
                  </a:schemeClr>
                </a:solidFill>
              </a:rPr>
              <a:t>The only consent you can find is from 18 mos. ago …..      </a:t>
            </a:r>
          </a:p>
          <a:p>
            <a:pPr marL="0" lvl="0" indent="0" algn="l" rtl="0">
              <a:lnSpc>
                <a:spcPct val="100000"/>
              </a:lnSpc>
              <a:spcBef>
                <a:spcPts val="0"/>
              </a:spcBef>
              <a:spcAft>
                <a:spcPts val="0"/>
              </a:spcAft>
              <a:buClr>
                <a:schemeClr val="dk1"/>
              </a:buClr>
              <a:buSzPts val="1800"/>
              <a:buNone/>
            </a:pPr>
            <a:r>
              <a:rPr lang="en-US" sz="2000" b="1" dirty="0">
                <a:solidFill>
                  <a:schemeClr val="tx1">
                    <a:lumMod val="50000"/>
                    <a:lumOff val="50000"/>
                  </a:schemeClr>
                </a:solidFill>
              </a:rPr>
              <a:t>What do you do?</a:t>
            </a:r>
          </a:p>
          <a:p>
            <a:pPr marL="0" lvl="0" indent="0" algn="l" rtl="0">
              <a:lnSpc>
                <a:spcPct val="100000"/>
              </a:lnSpc>
              <a:spcBef>
                <a:spcPts val="0"/>
              </a:spcBef>
              <a:spcAft>
                <a:spcPts val="0"/>
              </a:spcAft>
              <a:buClr>
                <a:schemeClr val="dk1"/>
              </a:buClr>
              <a:buSzPts val="1800"/>
              <a:buNone/>
            </a:pPr>
            <a:endParaRPr sz="2000" b="1" dirty="0"/>
          </a:p>
          <a:p>
            <a:pPr marL="0" lvl="0" indent="0" algn="l" rtl="0">
              <a:lnSpc>
                <a:spcPct val="100000"/>
              </a:lnSpc>
              <a:spcBef>
                <a:spcPts val="0"/>
              </a:spcBef>
              <a:spcAft>
                <a:spcPts val="0"/>
              </a:spcAft>
              <a:buClr>
                <a:srgbClr val="CF4520"/>
              </a:buClr>
              <a:buSzPts val="1800"/>
              <a:buNone/>
            </a:pPr>
            <a:r>
              <a:rPr lang="en-US" sz="2000" b="1" i="1" dirty="0">
                <a:solidFill>
                  <a:srgbClr val="C00000"/>
                </a:solidFill>
              </a:rPr>
              <a:t>Check hospital policy – “informed consent is valid for 12 mos. or until the ordered cycles are complete”</a:t>
            </a:r>
            <a:endParaRPr sz="2000" b="1" i="1" dirty="0">
              <a:solidFill>
                <a:srgbClr val="C00000"/>
              </a:solidFill>
            </a:endParaRPr>
          </a:p>
          <a:p>
            <a:pPr marL="0" lvl="0" indent="0" algn="l" rtl="0">
              <a:lnSpc>
                <a:spcPct val="100000"/>
              </a:lnSpc>
              <a:spcBef>
                <a:spcPts val="0"/>
              </a:spcBef>
              <a:spcAft>
                <a:spcPts val="0"/>
              </a:spcAft>
              <a:buClr>
                <a:srgbClr val="CF4520"/>
              </a:buClr>
              <a:buSzPts val="1800"/>
              <a:buNone/>
            </a:pPr>
            <a:endParaRPr sz="2000" b="1" i="1" dirty="0">
              <a:solidFill>
                <a:srgbClr val="CF4520"/>
              </a:solidFill>
            </a:endParaRPr>
          </a:p>
          <a:p>
            <a:pPr marL="0" lvl="0" indent="0" algn="l" rtl="0">
              <a:lnSpc>
                <a:spcPct val="112000"/>
              </a:lnSpc>
              <a:spcBef>
                <a:spcPts val="1200"/>
              </a:spcBef>
              <a:spcAft>
                <a:spcPts val="0"/>
              </a:spcAft>
              <a:buClr>
                <a:schemeClr val="dk1"/>
              </a:buClr>
              <a:buSzPts val="1800"/>
              <a:buNone/>
            </a:pPr>
            <a:r>
              <a:rPr lang="en-US" sz="2000" b="1" dirty="0">
                <a:solidFill>
                  <a:schemeClr val="tx1">
                    <a:lumMod val="50000"/>
                    <a:lumOff val="50000"/>
                  </a:schemeClr>
                </a:solidFill>
              </a:rPr>
              <a:t>You contact the attending, who is busy and says </a:t>
            </a:r>
            <a:r>
              <a:rPr lang="en-US" sz="2000" b="1" i="1" dirty="0">
                <a:solidFill>
                  <a:schemeClr val="tx1">
                    <a:lumMod val="50000"/>
                    <a:lumOff val="50000"/>
                  </a:schemeClr>
                </a:solidFill>
              </a:rPr>
              <a:t>“Just have her sign a duplicate consent.” </a:t>
            </a:r>
            <a:endParaRPr sz="2000" b="1" i="1" dirty="0">
              <a:solidFill>
                <a:schemeClr val="tx1">
                  <a:lumMod val="50000"/>
                  <a:lumOff val="50000"/>
                </a:schemeClr>
              </a:solidFill>
            </a:endParaRPr>
          </a:p>
          <a:p>
            <a:pPr marL="0" lvl="0" indent="0" algn="l" rtl="0">
              <a:lnSpc>
                <a:spcPct val="112000"/>
              </a:lnSpc>
              <a:spcBef>
                <a:spcPts val="1200"/>
              </a:spcBef>
              <a:spcAft>
                <a:spcPts val="0"/>
              </a:spcAft>
              <a:buClr>
                <a:schemeClr val="dk1"/>
              </a:buClr>
              <a:buSzPts val="1800"/>
              <a:buNone/>
            </a:pPr>
            <a:endParaRPr sz="2000" b="1" i="1" dirty="0"/>
          </a:p>
          <a:p>
            <a:pPr marL="0" lvl="0" indent="0" algn="l" rtl="0">
              <a:lnSpc>
                <a:spcPct val="100000"/>
              </a:lnSpc>
              <a:spcBef>
                <a:spcPts val="0"/>
              </a:spcBef>
              <a:spcAft>
                <a:spcPts val="0"/>
              </a:spcAft>
              <a:buClr>
                <a:srgbClr val="C00000"/>
              </a:buClr>
              <a:buSzPts val="1800"/>
              <a:buNone/>
            </a:pPr>
            <a:r>
              <a:rPr lang="en-US" sz="2000" b="1" dirty="0">
                <a:solidFill>
                  <a:srgbClr val="C00000"/>
                </a:solidFill>
              </a:rPr>
              <a:t>Can you (a staff RN) obtain an informed consent?</a:t>
            </a:r>
          </a:p>
          <a:p>
            <a:pPr marL="0" lvl="0" indent="0" algn="l" rtl="0">
              <a:lnSpc>
                <a:spcPct val="100000"/>
              </a:lnSpc>
              <a:spcBef>
                <a:spcPts val="0"/>
              </a:spcBef>
              <a:spcAft>
                <a:spcPts val="0"/>
              </a:spcAft>
              <a:buClr>
                <a:srgbClr val="C00000"/>
              </a:buClr>
              <a:buSzPts val="1800"/>
              <a:buNone/>
            </a:pPr>
            <a:endParaRPr sz="2000" b="1" dirty="0"/>
          </a:p>
          <a:p>
            <a:pPr marL="0" lvl="0" indent="0" algn="l" rtl="0">
              <a:lnSpc>
                <a:spcPct val="100000"/>
              </a:lnSpc>
              <a:spcBef>
                <a:spcPts val="0"/>
              </a:spcBef>
              <a:spcAft>
                <a:spcPts val="0"/>
              </a:spcAft>
              <a:buClr>
                <a:schemeClr val="dk1"/>
              </a:buClr>
              <a:buSzPts val="1800"/>
              <a:buNone/>
            </a:pPr>
            <a:r>
              <a:rPr lang="en-US" sz="2000" b="1" dirty="0">
                <a:solidFill>
                  <a:schemeClr val="tx1">
                    <a:lumMod val="50000"/>
                    <a:lumOff val="50000"/>
                  </a:schemeClr>
                </a:solidFill>
              </a:rPr>
              <a:t>No, this is not within a registered nurses’ scope of practice.</a:t>
            </a:r>
          </a:p>
          <a:p>
            <a:pPr marL="0" lvl="0" indent="0" algn="l" rtl="0">
              <a:lnSpc>
                <a:spcPct val="100000"/>
              </a:lnSpc>
              <a:spcBef>
                <a:spcPts val="0"/>
              </a:spcBef>
              <a:spcAft>
                <a:spcPts val="0"/>
              </a:spcAft>
              <a:buClr>
                <a:schemeClr val="dk1"/>
              </a:buClr>
              <a:buSzPts val="1800"/>
              <a:buNone/>
            </a:pPr>
            <a:r>
              <a:rPr lang="en-US" sz="2000" i="1" dirty="0">
                <a:solidFill>
                  <a:schemeClr val="tx1">
                    <a:lumMod val="50000"/>
                    <a:lumOff val="50000"/>
                  </a:schemeClr>
                </a:solidFill>
              </a:rPr>
              <a:t>(note: some states permit an APRN to obtain consent)</a:t>
            </a:r>
            <a:endParaRPr sz="2000" i="1" dirty="0">
              <a:solidFill>
                <a:schemeClr val="tx1">
                  <a:lumMod val="50000"/>
                  <a:lumOff val="50000"/>
                </a:schemeClr>
              </a:solidFill>
            </a:endParaRPr>
          </a:p>
          <a:p>
            <a:pPr marL="0" lvl="0" indent="0" algn="l" rtl="0">
              <a:lnSpc>
                <a:spcPct val="112000"/>
              </a:lnSpc>
              <a:spcBef>
                <a:spcPts val="1200"/>
              </a:spcBef>
              <a:spcAft>
                <a:spcPts val="0"/>
              </a:spcAft>
              <a:buClr>
                <a:schemeClr val="dk1"/>
              </a:buClr>
              <a:buSzPts val="1800"/>
              <a:buNone/>
            </a:pPr>
            <a:endParaRPr sz="1800" dirty="0"/>
          </a:p>
        </p:txBody>
      </p:sp>
      <p:sp>
        <p:nvSpPr>
          <p:cNvPr id="467" name="Google Shape;467;p2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53</a:t>
            </a:fld>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
                                            <p:txEl>
                                              <p:pRg st="0" end="0"/>
                                            </p:txEl>
                                          </p:spTgt>
                                        </p:tgtEl>
                                        <p:attrNameLst>
                                          <p:attrName>style.visibility</p:attrName>
                                        </p:attrNameLst>
                                      </p:cBhvr>
                                      <p:to>
                                        <p:strVal val="visible"/>
                                      </p:to>
                                    </p:set>
                                    <p:anim calcmode="lin" valueType="num">
                                      <p:cBhvr additive="base">
                                        <p:cTn id="7" dur="500" fill="hold"/>
                                        <p:tgtEl>
                                          <p:spTgt spid="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6">
                                            <p:txEl>
                                              <p:pRg st="1" end="1"/>
                                            </p:txEl>
                                          </p:spTgt>
                                        </p:tgtEl>
                                        <p:attrNameLst>
                                          <p:attrName>style.visibility</p:attrName>
                                        </p:attrNameLst>
                                      </p:cBhvr>
                                      <p:to>
                                        <p:strVal val="visible"/>
                                      </p:to>
                                    </p:set>
                                    <p:anim calcmode="lin" valueType="num">
                                      <p:cBhvr additive="base">
                                        <p:cTn id="13" dur="500" fill="hold"/>
                                        <p:tgtEl>
                                          <p:spTgt spid="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6">
                                            <p:txEl>
                                              <p:pRg st="3" end="3"/>
                                            </p:txEl>
                                          </p:spTgt>
                                        </p:tgtEl>
                                        <p:attrNameLst>
                                          <p:attrName>style.visibility</p:attrName>
                                        </p:attrNameLst>
                                      </p:cBhvr>
                                      <p:to>
                                        <p:strVal val="visible"/>
                                      </p:to>
                                    </p:set>
                                    <p:anim calcmode="lin" valueType="num">
                                      <p:cBhvr additive="base">
                                        <p:cTn id="19" dur="500" fill="hold"/>
                                        <p:tgtEl>
                                          <p:spTgt spid="4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6">
                                            <p:txEl>
                                              <p:pRg st="5" end="5"/>
                                            </p:txEl>
                                          </p:spTgt>
                                        </p:tgtEl>
                                        <p:attrNameLst>
                                          <p:attrName>style.visibility</p:attrName>
                                        </p:attrNameLst>
                                      </p:cBhvr>
                                      <p:to>
                                        <p:strVal val="visible"/>
                                      </p:to>
                                    </p:set>
                                    <p:anim calcmode="lin" valueType="num">
                                      <p:cBhvr additive="base">
                                        <p:cTn id="25" dur="500" fill="hold"/>
                                        <p:tgtEl>
                                          <p:spTgt spid="46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6">
                                            <p:txEl>
                                              <p:pRg st="7" end="7"/>
                                            </p:txEl>
                                          </p:spTgt>
                                        </p:tgtEl>
                                        <p:attrNameLst>
                                          <p:attrName>style.visibility</p:attrName>
                                        </p:attrNameLst>
                                      </p:cBhvr>
                                      <p:to>
                                        <p:strVal val="visible"/>
                                      </p:to>
                                    </p:set>
                                    <p:anim calcmode="lin" valueType="num">
                                      <p:cBhvr additive="base">
                                        <p:cTn id="31" dur="500" fill="hold"/>
                                        <p:tgtEl>
                                          <p:spTgt spid="46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6">
                                            <p:txEl>
                                              <p:pRg st="9" end="9"/>
                                            </p:txEl>
                                          </p:spTgt>
                                        </p:tgtEl>
                                        <p:attrNameLst>
                                          <p:attrName>style.visibility</p:attrName>
                                        </p:attrNameLst>
                                      </p:cBhvr>
                                      <p:to>
                                        <p:strVal val="visible"/>
                                      </p:to>
                                    </p:set>
                                    <p:anim calcmode="lin" valueType="num">
                                      <p:cBhvr additive="base">
                                        <p:cTn id="37" dur="500" fill="hold"/>
                                        <p:tgtEl>
                                          <p:spTgt spid="46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6">
                                            <p:txEl>
                                              <p:pRg st="10" end="10"/>
                                            </p:txEl>
                                          </p:spTgt>
                                        </p:tgtEl>
                                        <p:attrNameLst>
                                          <p:attrName>style.visibility</p:attrName>
                                        </p:attrNameLst>
                                      </p:cBhvr>
                                      <p:to>
                                        <p:strVal val="visible"/>
                                      </p:to>
                                    </p:set>
                                    <p:anim calcmode="lin" valueType="num">
                                      <p:cBhvr additive="base">
                                        <p:cTn id="43" dur="500" fill="hold"/>
                                        <p:tgtEl>
                                          <p:spTgt spid="46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6"/>
          <p:cNvSpPr txBox="1">
            <a:spLocks noGrp="1"/>
          </p:cNvSpPr>
          <p:nvPr>
            <p:ph type="title"/>
          </p:nvPr>
        </p:nvSpPr>
        <p:spPr>
          <a:xfrm>
            <a:off x="311700" y="30019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86666"/>
              <a:buFont typeface="Arial"/>
              <a:buNone/>
            </a:pPr>
            <a:r>
              <a:rPr lang="en-US" sz="2700" b="1" dirty="0">
                <a:solidFill>
                  <a:srgbClr val="0070C0"/>
                </a:solidFill>
              </a:rPr>
              <a:t>Oncology Nursing Dilemmas:</a:t>
            </a:r>
            <a:r>
              <a:rPr lang="en-US" sz="2340" b="1" dirty="0">
                <a:solidFill>
                  <a:srgbClr val="0070C0"/>
                </a:solidFill>
              </a:rPr>
              <a:t>  </a:t>
            </a:r>
            <a:r>
              <a:rPr lang="en-US" sz="2720" b="1" dirty="0">
                <a:solidFill>
                  <a:srgbClr val="CE4627"/>
                </a:solidFill>
              </a:rPr>
              <a:t>Informed Consent</a:t>
            </a:r>
            <a:br>
              <a:rPr lang="en-US" sz="2520" b="1" dirty="0">
                <a:solidFill>
                  <a:srgbClr val="69BE28"/>
                </a:solidFill>
              </a:rPr>
            </a:br>
            <a:endParaRPr sz="2340" b="1" dirty="0">
              <a:solidFill>
                <a:srgbClr val="69BE28"/>
              </a:solidFill>
            </a:endParaRPr>
          </a:p>
        </p:txBody>
      </p:sp>
      <p:sp>
        <p:nvSpPr>
          <p:cNvPr id="473" name="Google Shape;473;p26"/>
          <p:cNvSpPr txBox="1">
            <a:spLocks noGrp="1"/>
          </p:cNvSpPr>
          <p:nvPr>
            <p:ph type="body" idx="4294967295"/>
          </p:nvPr>
        </p:nvSpPr>
        <p:spPr>
          <a:xfrm>
            <a:off x="311700" y="933450"/>
            <a:ext cx="8520600" cy="515838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lnSpc>
                <a:spcPct val="92000"/>
              </a:lnSpc>
              <a:spcBef>
                <a:spcPts val="0"/>
              </a:spcBef>
              <a:spcAft>
                <a:spcPts val="0"/>
              </a:spcAft>
              <a:buClr>
                <a:schemeClr val="dk1"/>
              </a:buClr>
              <a:buSzPts val="1615"/>
              <a:buNone/>
            </a:pPr>
            <a:r>
              <a:rPr lang="en-US" sz="1800" b="1" i="1" dirty="0"/>
              <a:t>Knowing that you, as a staff RN, cannot obtain an informed consent, you call the provider who tells you that the patient already signed a new consent yesterday! Just find it!</a:t>
            </a:r>
            <a:endParaRPr lang="en-US" sz="1600" b="1" i="1" dirty="0"/>
          </a:p>
          <a:p>
            <a:pPr marL="0" lvl="0" indent="0" algn="l" rtl="0">
              <a:lnSpc>
                <a:spcPct val="92000"/>
              </a:lnSpc>
              <a:spcBef>
                <a:spcPts val="1200"/>
              </a:spcBef>
              <a:spcAft>
                <a:spcPts val="0"/>
              </a:spcAft>
              <a:buClr>
                <a:schemeClr val="dk1"/>
              </a:buClr>
              <a:buSzPts val="1615"/>
              <a:buNone/>
            </a:pPr>
            <a:r>
              <a:rPr lang="en-US" sz="1800" b="1" dirty="0"/>
              <a:t>A short time later, a clinic assistant brings the consent to you - there was a delay in scanning into the EHR.</a:t>
            </a:r>
          </a:p>
          <a:p>
            <a:pPr marL="0" lvl="0" indent="0" algn="l" rtl="0">
              <a:lnSpc>
                <a:spcPct val="92000"/>
              </a:lnSpc>
              <a:spcBef>
                <a:spcPts val="1200"/>
              </a:spcBef>
              <a:spcAft>
                <a:spcPts val="0"/>
              </a:spcAft>
              <a:buClr>
                <a:schemeClr val="dk1"/>
              </a:buClr>
              <a:buSzPts val="1615"/>
              <a:buNone/>
            </a:pPr>
            <a:endParaRPr lang="en-US" sz="1800" b="1" dirty="0"/>
          </a:p>
          <a:p>
            <a:pPr marL="0" indent="0">
              <a:lnSpc>
                <a:spcPct val="100000"/>
              </a:lnSpc>
              <a:buClr>
                <a:schemeClr val="dk1"/>
              </a:buClr>
              <a:buSzPts val="1530"/>
              <a:buNone/>
            </a:pPr>
            <a:r>
              <a:rPr lang="en-US" sz="1800" b="1" dirty="0"/>
              <a:t>You view the form for</a:t>
            </a:r>
            <a:r>
              <a:rPr lang="en-US" b="1" dirty="0"/>
              <a:t> </a:t>
            </a:r>
            <a:r>
              <a:rPr lang="en-US" sz="1600" b="1" dirty="0"/>
              <a:t>all of the required elements in your hospital policy for informed consents.</a:t>
            </a:r>
            <a:endParaRPr lang="en-US" sz="1600" b="1" dirty="0">
              <a:solidFill>
                <a:srgbClr val="CF4520"/>
              </a:solidFill>
            </a:endParaRPr>
          </a:p>
          <a:p>
            <a:pPr marL="0" lvl="0" indent="0" algn="l" rtl="0">
              <a:lnSpc>
                <a:spcPct val="100000"/>
              </a:lnSpc>
              <a:spcBef>
                <a:spcPts val="0"/>
              </a:spcBef>
              <a:spcAft>
                <a:spcPts val="0"/>
              </a:spcAft>
              <a:buClr>
                <a:schemeClr val="dk1"/>
              </a:buClr>
              <a:buSzPts val="1530"/>
              <a:buNone/>
            </a:pPr>
            <a:endParaRPr lang="en-US" sz="1600" b="1" dirty="0"/>
          </a:p>
          <a:p>
            <a:pPr marL="285750" lvl="0" indent="-285750" algn="l" rtl="0">
              <a:lnSpc>
                <a:spcPct val="100000"/>
              </a:lnSpc>
              <a:spcBef>
                <a:spcPts val="0"/>
              </a:spcBef>
              <a:spcAft>
                <a:spcPts val="0"/>
              </a:spcAft>
              <a:buClr>
                <a:schemeClr val="dk1"/>
              </a:buClr>
              <a:buSzPts val="1830"/>
              <a:buChar char="•"/>
            </a:pPr>
            <a:r>
              <a:rPr lang="en-US" sz="1800" b="1" dirty="0"/>
              <a:t>Date</a:t>
            </a:r>
            <a:endParaRPr lang="en-US" sz="1600" b="1" dirty="0"/>
          </a:p>
          <a:p>
            <a:pPr marL="285750" lvl="0" indent="-285750" algn="l" rtl="0">
              <a:lnSpc>
                <a:spcPct val="100000"/>
              </a:lnSpc>
              <a:spcBef>
                <a:spcPts val="0"/>
              </a:spcBef>
              <a:spcAft>
                <a:spcPts val="0"/>
              </a:spcAft>
              <a:buClr>
                <a:schemeClr val="dk1"/>
              </a:buClr>
              <a:buSzPts val="1830"/>
              <a:buChar char="•"/>
            </a:pPr>
            <a:r>
              <a:rPr lang="en-US" sz="1800" b="1" dirty="0"/>
              <a:t>Signatures</a:t>
            </a:r>
            <a:endParaRPr lang="en-US" sz="1600" b="1" dirty="0"/>
          </a:p>
          <a:p>
            <a:pPr marL="285750" lvl="0" indent="-285750" algn="l" rtl="0">
              <a:lnSpc>
                <a:spcPct val="100000"/>
              </a:lnSpc>
              <a:spcBef>
                <a:spcPts val="0"/>
              </a:spcBef>
              <a:spcAft>
                <a:spcPts val="0"/>
              </a:spcAft>
              <a:buClr>
                <a:schemeClr val="dk1"/>
              </a:buClr>
              <a:buSzPts val="1830"/>
              <a:buChar char="•"/>
            </a:pPr>
            <a:r>
              <a:rPr lang="en-US" sz="1800" b="1" dirty="0"/>
              <a:t>Treatment regimen</a:t>
            </a:r>
            <a:endParaRPr lang="en-US" sz="1600" b="1" dirty="0"/>
          </a:p>
          <a:p>
            <a:pPr marL="285750" lvl="0" indent="-285750" algn="l" rtl="0">
              <a:lnSpc>
                <a:spcPct val="100000"/>
              </a:lnSpc>
              <a:spcBef>
                <a:spcPts val="0"/>
              </a:spcBef>
              <a:spcAft>
                <a:spcPts val="0"/>
              </a:spcAft>
              <a:buClr>
                <a:schemeClr val="dk1"/>
              </a:buClr>
              <a:buSzPts val="1830"/>
              <a:buChar char="•"/>
            </a:pPr>
            <a:r>
              <a:rPr lang="en-US" sz="1800" b="1" dirty="0"/>
              <a:t>Side effects</a:t>
            </a:r>
            <a:endParaRPr lang="en-US" sz="1600" b="1" dirty="0"/>
          </a:p>
          <a:p>
            <a:pPr marL="285750" lvl="0" indent="-285750" algn="l" rtl="0">
              <a:lnSpc>
                <a:spcPct val="100000"/>
              </a:lnSpc>
              <a:spcBef>
                <a:spcPts val="0"/>
              </a:spcBef>
              <a:spcAft>
                <a:spcPts val="0"/>
              </a:spcAft>
              <a:buClr>
                <a:schemeClr val="dk1"/>
              </a:buClr>
              <a:buSzPts val="1830"/>
              <a:buChar char="•"/>
            </a:pPr>
            <a:r>
              <a:rPr lang="en-US" sz="1800" b="1" dirty="0"/>
              <a:t>Signatures </a:t>
            </a:r>
            <a:endParaRPr lang="en-US" sz="1600" b="1" dirty="0"/>
          </a:p>
        </p:txBody>
      </p:sp>
      <p:sp>
        <p:nvSpPr>
          <p:cNvPr id="474" name="Google Shape;474;p26"/>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54</a:t>
            </a:fld>
            <a:endParaRPr>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7"/>
          <p:cNvSpPr txBox="1">
            <a:spLocks noGrp="1"/>
          </p:cNvSpPr>
          <p:nvPr>
            <p:ph type="title"/>
          </p:nvPr>
        </p:nvSpPr>
        <p:spPr>
          <a:xfrm>
            <a:off x="311700" y="24939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86666"/>
              <a:buFont typeface="Arial"/>
              <a:buNone/>
            </a:pPr>
            <a:r>
              <a:rPr lang="en-US" sz="2700" b="1" dirty="0">
                <a:solidFill>
                  <a:srgbClr val="0070C0"/>
                </a:solidFill>
              </a:rPr>
              <a:t>Oncology Nursing Dilemmas:</a:t>
            </a:r>
            <a:r>
              <a:rPr lang="en-US" sz="2340" b="1" dirty="0">
                <a:solidFill>
                  <a:srgbClr val="0070C0"/>
                </a:solidFill>
              </a:rPr>
              <a:t>  </a:t>
            </a:r>
            <a:r>
              <a:rPr lang="en-US" sz="2720" dirty="0">
                <a:solidFill>
                  <a:srgbClr val="CE4627"/>
                </a:solidFill>
              </a:rPr>
              <a:t>Informed Consent</a:t>
            </a:r>
            <a:br>
              <a:rPr lang="en-US" sz="2340" b="1" dirty="0">
                <a:solidFill>
                  <a:srgbClr val="69BE28"/>
                </a:solidFill>
              </a:rPr>
            </a:br>
            <a:endParaRPr sz="2340" b="1" dirty="0">
              <a:solidFill>
                <a:srgbClr val="69BE28"/>
              </a:solidFill>
            </a:endParaRPr>
          </a:p>
        </p:txBody>
      </p:sp>
      <p:sp>
        <p:nvSpPr>
          <p:cNvPr id="480" name="Google Shape;480;p27"/>
          <p:cNvSpPr txBox="1">
            <a:spLocks noGrp="1"/>
          </p:cNvSpPr>
          <p:nvPr>
            <p:ph type="body" idx="1"/>
          </p:nvPr>
        </p:nvSpPr>
        <p:spPr>
          <a:xfrm>
            <a:off x="4679475" y="1498908"/>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1200"/>
              </a:spcBef>
              <a:spcAft>
                <a:spcPts val="0"/>
              </a:spcAft>
              <a:buClr>
                <a:srgbClr val="69BE28"/>
              </a:buClr>
              <a:buSzPts val="1800"/>
              <a:buNone/>
            </a:pPr>
            <a:r>
              <a:rPr lang="en-US" sz="1800" b="1" dirty="0">
                <a:solidFill>
                  <a:schemeClr val="accent2"/>
                </a:solidFill>
              </a:rPr>
              <a:t>Through these actions you are supporting her right for</a:t>
            </a:r>
            <a:endParaRPr sz="1800" dirty="0">
              <a:solidFill>
                <a:schemeClr val="accent2"/>
              </a:solidFill>
            </a:endParaRPr>
          </a:p>
          <a:p>
            <a:pPr marL="0" lvl="0" indent="0" algn="l" rtl="0">
              <a:lnSpc>
                <a:spcPct val="112000"/>
              </a:lnSpc>
              <a:spcBef>
                <a:spcPts val="1200"/>
              </a:spcBef>
              <a:spcAft>
                <a:spcPts val="0"/>
              </a:spcAft>
              <a:buClr>
                <a:srgbClr val="69BE28"/>
              </a:buClr>
              <a:buSzPts val="1800"/>
              <a:buNone/>
            </a:pPr>
            <a:r>
              <a:rPr lang="en-US" sz="2000" b="1" dirty="0">
                <a:solidFill>
                  <a:schemeClr val="accent2"/>
                </a:solidFill>
              </a:rPr>
              <a:t>“</a:t>
            </a:r>
            <a:r>
              <a:rPr lang="en-US" sz="2000" b="1" u="sng" dirty="0">
                <a:solidFill>
                  <a:schemeClr val="accent2"/>
                </a:solidFill>
              </a:rPr>
              <a:t>Self-determination</a:t>
            </a:r>
            <a:r>
              <a:rPr lang="en-US" sz="2000" b="1" dirty="0">
                <a:solidFill>
                  <a:schemeClr val="accent2"/>
                </a:solidFill>
              </a:rPr>
              <a:t>”</a:t>
            </a:r>
            <a:r>
              <a:rPr lang="en-US" sz="1800" b="1" dirty="0">
                <a:solidFill>
                  <a:schemeClr val="accent2"/>
                </a:solidFill>
              </a:rPr>
              <a:t> and demonstrating </a:t>
            </a:r>
            <a:endParaRPr sz="1800" b="1" dirty="0">
              <a:solidFill>
                <a:schemeClr val="accent2"/>
              </a:solidFill>
            </a:endParaRPr>
          </a:p>
          <a:p>
            <a:pPr marL="0" lvl="0" indent="0" algn="l" rtl="0">
              <a:lnSpc>
                <a:spcPct val="112000"/>
              </a:lnSpc>
              <a:spcBef>
                <a:spcPts val="1200"/>
              </a:spcBef>
              <a:spcAft>
                <a:spcPts val="0"/>
              </a:spcAft>
              <a:buClr>
                <a:srgbClr val="69BE28"/>
              </a:buClr>
              <a:buSzPts val="1800"/>
              <a:buNone/>
            </a:pPr>
            <a:r>
              <a:rPr lang="en-US" sz="2100" b="1" dirty="0">
                <a:solidFill>
                  <a:schemeClr val="accent2"/>
                </a:solidFill>
              </a:rPr>
              <a:t>“</a:t>
            </a:r>
            <a:r>
              <a:rPr lang="en-US" sz="2100" b="1" u="sng" dirty="0">
                <a:solidFill>
                  <a:schemeClr val="accent2"/>
                </a:solidFill>
              </a:rPr>
              <a:t>Patient Advocacy</a:t>
            </a:r>
            <a:r>
              <a:rPr lang="en-US" sz="2100" b="1" dirty="0">
                <a:solidFill>
                  <a:schemeClr val="accent2"/>
                </a:solidFill>
              </a:rPr>
              <a:t>”!</a:t>
            </a:r>
            <a:endParaRPr sz="2100" b="1" dirty="0">
              <a:solidFill>
                <a:schemeClr val="accent2"/>
              </a:solidFill>
            </a:endParaRPr>
          </a:p>
        </p:txBody>
      </p:sp>
      <p:sp>
        <p:nvSpPr>
          <p:cNvPr id="481" name="Google Shape;481;p27"/>
          <p:cNvSpPr txBox="1">
            <a:spLocks noGrp="1"/>
          </p:cNvSpPr>
          <p:nvPr>
            <p:ph type="body" idx="2"/>
          </p:nvPr>
        </p:nvSpPr>
        <p:spPr>
          <a:xfrm>
            <a:off x="311700" y="1063683"/>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1200"/>
              </a:spcBef>
              <a:spcAft>
                <a:spcPts val="0"/>
              </a:spcAft>
              <a:buClr>
                <a:srgbClr val="CF4520"/>
              </a:buClr>
              <a:buSzPts val="1530"/>
              <a:buFont typeface="Arial"/>
              <a:buNone/>
            </a:pPr>
            <a:r>
              <a:rPr lang="en-US" sz="1800" b="1" i="1" dirty="0">
                <a:solidFill>
                  <a:srgbClr val="CF4520"/>
                </a:solidFill>
              </a:rPr>
              <a:t>Can you proceed with the treatment?</a:t>
            </a:r>
            <a:endParaRPr sz="1800" b="1" i="1" dirty="0">
              <a:solidFill>
                <a:srgbClr val="CF4520"/>
              </a:solidFill>
            </a:endParaRPr>
          </a:p>
          <a:p>
            <a:pPr marL="0" lvl="0" indent="0" algn="l" rtl="0">
              <a:lnSpc>
                <a:spcPct val="92000"/>
              </a:lnSpc>
              <a:spcBef>
                <a:spcPts val="0"/>
              </a:spcBef>
              <a:spcAft>
                <a:spcPts val="0"/>
              </a:spcAft>
              <a:buClr>
                <a:srgbClr val="CF4520"/>
              </a:buClr>
              <a:buSzPts val="1665"/>
              <a:buNone/>
            </a:pPr>
            <a:endParaRPr sz="1800" b="1" dirty="0">
              <a:solidFill>
                <a:srgbClr val="CF4520"/>
              </a:solidFill>
            </a:endParaRPr>
          </a:p>
          <a:p>
            <a:pPr marL="0" lvl="0" indent="0" algn="l" rtl="0">
              <a:lnSpc>
                <a:spcPct val="92000"/>
              </a:lnSpc>
              <a:spcBef>
                <a:spcPts val="0"/>
              </a:spcBef>
              <a:spcAft>
                <a:spcPts val="0"/>
              </a:spcAft>
              <a:buClr>
                <a:srgbClr val="CF4520"/>
              </a:buClr>
              <a:buSzPts val="1665"/>
              <a:buNone/>
            </a:pPr>
            <a:r>
              <a:rPr lang="en-US" sz="1800" b="1" dirty="0">
                <a:solidFill>
                  <a:srgbClr val="CF4520"/>
                </a:solidFill>
              </a:rPr>
              <a:t>NO </a:t>
            </a:r>
            <a:r>
              <a:rPr lang="en-US" sz="1800" b="1" dirty="0">
                <a:solidFill>
                  <a:schemeClr val="tx1">
                    <a:lumMod val="50000"/>
                    <a:lumOff val="50000"/>
                  </a:schemeClr>
                </a:solidFill>
              </a:rPr>
              <a:t>– You must verify that the patient is </a:t>
            </a:r>
            <a:r>
              <a:rPr lang="en-US" sz="1800" b="1" i="1" dirty="0">
                <a:solidFill>
                  <a:schemeClr val="tx1">
                    <a:lumMod val="50000"/>
                    <a:lumOff val="50000"/>
                  </a:schemeClr>
                </a:solidFill>
              </a:rPr>
              <a:t>willing to proceed </a:t>
            </a:r>
            <a:r>
              <a:rPr lang="en-US" sz="1800" b="1" dirty="0">
                <a:solidFill>
                  <a:schemeClr val="tx1">
                    <a:lumMod val="50000"/>
                    <a:lumOff val="50000"/>
                  </a:schemeClr>
                </a:solidFill>
              </a:rPr>
              <a:t>with the planned treatment.</a:t>
            </a:r>
            <a:endParaRPr sz="1800" b="1" dirty="0">
              <a:solidFill>
                <a:schemeClr val="tx1">
                  <a:lumMod val="50000"/>
                  <a:lumOff val="50000"/>
                </a:schemeClr>
              </a:solidFill>
            </a:endParaRPr>
          </a:p>
          <a:p>
            <a:pPr marL="0" lvl="0" indent="0" algn="l" rtl="0">
              <a:lnSpc>
                <a:spcPct val="92000"/>
              </a:lnSpc>
              <a:spcBef>
                <a:spcPts val="0"/>
              </a:spcBef>
              <a:spcAft>
                <a:spcPts val="0"/>
              </a:spcAft>
              <a:buClr>
                <a:srgbClr val="CF4520"/>
              </a:buClr>
              <a:buSzPts val="1665"/>
              <a:buNone/>
            </a:pPr>
            <a:endParaRPr sz="1800" b="1" dirty="0">
              <a:solidFill>
                <a:schemeClr val="accent1"/>
              </a:solidFill>
            </a:endParaRPr>
          </a:p>
          <a:p>
            <a:pPr marL="0" lvl="0" indent="0" algn="l" rtl="0">
              <a:lnSpc>
                <a:spcPct val="92000"/>
              </a:lnSpc>
              <a:spcBef>
                <a:spcPts val="1200"/>
              </a:spcBef>
              <a:spcAft>
                <a:spcPts val="0"/>
              </a:spcAft>
              <a:buClr>
                <a:schemeClr val="dk1"/>
              </a:buClr>
              <a:buSzPts val="1665"/>
              <a:buNone/>
            </a:pPr>
            <a:r>
              <a:rPr lang="en-US" sz="1800" i="1" dirty="0">
                <a:solidFill>
                  <a:schemeClr val="accent2"/>
                </a:solidFill>
              </a:rPr>
              <a:t>Mrs. Hopkins is quite distressed and anxious that she will not tolerate the regimen well, and this will affect her work/family life.  She is reluctant to proceed.</a:t>
            </a:r>
            <a:endParaRPr sz="1800" i="1" dirty="0">
              <a:solidFill>
                <a:schemeClr val="accent2"/>
              </a:solidFill>
            </a:endParaRPr>
          </a:p>
          <a:p>
            <a:pPr marL="0" lvl="0" indent="0" algn="l" rtl="0">
              <a:lnSpc>
                <a:spcPct val="92000"/>
              </a:lnSpc>
              <a:spcBef>
                <a:spcPts val="1200"/>
              </a:spcBef>
              <a:spcAft>
                <a:spcPts val="0"/>
              </a:spcAft>
              <a:buClr>
                <a:schemeClr val="dk1"/>
              </a:buClr>
              <a:buSzPts val="1665"/>
              <a:buNone/>
            </a:pPr>
            <a:endParaRPr sz="1800" b="1" dirty="0"/>
          </a:p>
          <a:p>
            <a:pPr marL="0" lvl="0" indent="0" algn="l" rtl="0">
              <a:lnSpc>
                <a:spcPct val="92000"/>
              </a:lnSpc>
              <a:spcBef>
                <a:spcPts val="0"/>
              </a:spcBef>
              <a:spcAft>
                <a:spcPts val="0"/>
              </a:spcAft>
              <a:buClr>
                <a:srgbClr val="CF4520"/>
              </a:buClr>
              <a:buSzPts val="1665"/>
              <a:buNone/>
            </a:pPr>
            <a:r>
              <a:rPr lang="en-US" sz="1800" b="1" i="1" dirty="0">
                <a:solidFill>
                  <a:srgbClr val="CF4520"/>
                </a:solidFill>
              </a:rPr>
              <a:t>What do you do?</a:t>
            </a:r>
            <a:endParaRPr sz="1800" b="1" i="1" dirty="0">
              <a:solidFill>
                <a:srgbClr val="CF4520"/>
              </a:solidFill>
            </a:endParaRPr>
          </a:p>
          <a:p>
            <a:pPr marL="0" lvl="0" indent="0" algn="l" rtl="0">
              <a:lnSpc>
                <a:spcPct val="92000"/>
              </a:lnSpc>
              <a:spcBef>
                <a:spcPts val="0"/>
              </a:spcBef>
              <a:spcAft>
                <a:spcPts val="0"/>
              </a:spcAft>
              <a:buClr>
                <a:srgbClr val="CF4520"/>
              </a:buClr>
              <a:buSzPts val="1665"/>
              <a:buNone/>
            </a:pPr>
            <a:endParaRPr sz="1800" b="1" i="1" dirty="0">
              <a:solidFill>
                <a:srgbClr val="CF4520"/>
              </a:solidFill>
            </a:endParaRPr>
          </a:p>
          <a:p>
            <a:pPr marL="457200" lvl="0" indent="-342900" algn="l" rtl="0">
              <a:lnSpc>
                <a:spcPct val="100000"/>
              </a:lnSpc>
              <a:spcBef>
                <a:spcPts val="0"/>
              </a:spcBef>
              <a:spcAft>
                <a:spcPts val="0"/>
              </a:spcAft>
              <a:buClr>
                <a:schemeClr val="accent1"/>
              </a:buClr>
              <a:buSzPts val="1800"/>
              <a:buNone/>
            </a:pPr>
            <a:r>
              <a:rPr lang="en-US" sz="1800" b="1" i="1" dirty="0">
                <a:solidFill>
                  <a:schemeClr val="tx1">
                    <a:lumMod val="50000"/>
                    <a:lumOff val="50000"/>
                  </a:schemeClr>
                </a:solidFill>
              </a:rPr>
              <a:t>Reassure her you will  HOLD    TREATMENT </a:t>
            </a:r>
          </a:p>
          <a:p>
            <a:pPr marL="457200" lvl="0" indent="-342900" algn="l" rtl="0">
              <a:lnSpc>
                <a:spcPct val="100000"/>
              </a:lnSpc>
              <a:spcBef>
                <a:spcPts val="0"/>
              </a:spcBef>
              <a:spcAft>
                <a:spcPts val="0"/>
              </a:spcAft>
              <a:buClr>
                <a:schemeClr val="accent1"/>
              </a:buClr>
              <a:buSzPts val="1800"/>
              <a:buNone/>
            </a:pPr>
            <a:r>
              <a:rPr lang="en-US" sz="1800" b="1" i="1" dirty="0">
                <a:solidFill>
                  <a:schemeClr val="tx1">
                    <a:lumMod val="50000"/>
                    <a:lumOff val="50000"/>
                  </a:schemeClr>
                </a:solidFill>
              </a:rPr>
              <a:t>Contact the provider to review the plan of treatment with her</a:t>
            </a:r>
            <a:r>
              <a:rPr lang="en-US" sz="1800" b="1" i="1" dirty="0">
                <a:solidFill>
                  <a:schemeClr val="accent1"/>
                </a:solidFill>
              </a:rPr>
              <a:t>. </a:t>
            </a:r>
            <a:endParaRPr sz="1800" b="1" dirty="0">
              <a:solidFill>
                <a:schemeClr val="accent1"/>
              </a:solidFill>
            </a:endParaRPr>
          </a:p>
        </p:txBody>
      </p:sp>
      <p:sp>
        <p:nvSpPr>
          <p:cNvPr id="482" name="Google Shape;482;p2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55</a:t>
            </a:fld>
            <a:endParaRPr>
              <a:solidFill>
                <a:schemeClr val="dk2"/>
              </a:solidFill>
            </a:endParaRPr>
          </a:p>
        </p:txBody>
      </p:sp>
      <p:pic>
        <p:nvPicPr>
          <p:cNvPr id="483" name="Google Shape;483;p27"/>
          <p:cNvPicPr preferRelativeResize="0"/>
          <p:nvPr/>
        </p:nvPicPr>
        <p:blipFill rotWithShape="1">
          <a:blip r:embed="rId3">
            <a:alphaModFix/>
          </a:blip>
          <a:srcRect/>
          <a:stretch/>
        </p:blipFill>
        <p:spPr>
          <a:xfrm>
            <a:off x="5012550" y="4177926"/>
            <a:ext cx="3333749" cy="236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anim calcmode="lin" valueType="num">
                                      <p:cBhvr additive="base">
                                        <p:cTn id="7" dur="500" fill="hold"/>
                                        <p:tgtEl>
                                          <p:spTgt spid="4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
                                            <p:txEl>
                                              <p:pRg st="2" end="2"/>
                                            </p:txEl>
                                          </p:spTgt>
                                        </p:tgtEl>
                                        <p:attrNameLst>
                                          <p:attrName>style.visibility</p:attrName>
                                        </p:attrNameLst>
                                      </p:cBhvr>
                                      <p:to>
                                        <p:strVal val="visible"/>
                                      </p:to>
                                    </p:set>
                                    <p:anim calcmode="lin" valueType="num">
                                      <p:cBhvr additive="base">
                                        <p:cTn id="13" dur="500" fill="hold"/>
                                        <p:tgtEl>
                                          <p:spTgt spid="48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
                                            <p:txEl>
                                              <p:pRg st="4" end="4"/>
                                            </p:txEl>
                                          </p:spTgt>
                                        </p:tgtEl>
                                        <p:attrNameLst>
                                          <p:attrName>style.visibility</p:attrName>
                                        </p:attrNameLst>
                                      </p:cBhvr>
                                      <p:to>
                                        <p:strVal val="visible"/>
                                      </p:to>
                                    </p:set>
                                    <p:anim calcmode="lin" valueType="num">
                                      <p:cBhvr additive="base">
                                        <p:cTn id="19" dur="500" fill="hold"/>
                                        <p:tgtEl>
                                          <p:spTgt spid="48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
                                            <p:txEl>
                                              <p:pRg st="6" end="6"/>
                                            </p:txEl>
                                          </p:spTgt>
                                        </p:tgtEl>
                                        <p:attrNameLst>
                                          <p:attrName>style.visibility</p:attrName>
                                        </p:attrNameLst>
                                      </p:cBhvr>
                                      <p:to>
                                        <p:strVal val="visible"/>
                                      </p:to>
                                    </p:set>
                                    <p:anim calcmode="lin" valueType="num">
                                      <p:cBhvr additive="base">
                                        <p:cTn id="23" dur="500" fill="hold"/>
                                        <p:tgtEl>
                                          <p:spTgt spid="48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81">
                                            <p:txEl>
                                              <p:pRg st="8" end="8"/>
                                            </p:txEl>
                                          </p:spTgt>
                                        </p:tgtEl>
                                        <p:attrNameLst>
                                          <p:attrName>style.visibility</p:attrName>
                                        </p:attrNameLst>
                                      </p:cBhvr>
                                      <p:to>
                                        <p:strVal val="visible"/>
                                      </p:to>
                                    </p:set>
                                    <p:anim calcmode="lin" valueType="num">
                                      <p:cBhvr additive="base">
                                        <p:cTn id="29" dur="500" fill="hold"/>
                                        <p:tgtEl>
                                          <p:spTgt spid="48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81">
                                            <p:txEl>
                                              <p:pRg st="9" end="9"/>
                                            </p:txEl>
                                          </p:spTgt>
                                        </p:tgtEl>
                                        <p:attrNameLst>
                                          <p:attrName>style.visibility</p:attrName>
                                        </p:attrNameLst>
                                      </p:cBhvr>
                                      <p:to>
                                        <p:strVal val="visible"/>
                                      </p:to>
                                    </p:set>
                                    <p:anim calcmode="lin" valueType="num">
                                      <p:cBhvr additive="base">
                                        <p:cTn id="35" dur="500" fill="hold"/>
                                        <p:tgtEl>
                                          <p:spTgt spid="48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8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80">
                                            <p:txEl>
                                              <p:pRg st="0" end="0"/>
                                            </p:txEl>
                                          </p:spTgt>
                                        </p:tgtEl>
                                        <p:attrNameLst>
                                          <p:attrName>style.visibility</p:attrName>
                                        </p:attrNameLst>
                                      </p:cBhvr>
                                      <p:to>
                                        <p:strVal val="visible"/>
                                      </p:to>
                                    </p:set>
                                    <p:animEffect transition="in" filter="wipe(down)">
                                      <p:cBhvr>
                                        <p:cTn id="41" dur="500"/>
                                        <p:tgtEl>
                                          <p:spTgt spid="480">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80">
                                            <p:txEl>
                                              <p:pRg st="1" end="1"/>
                                            </p:txEl>
                                          </p:spTgt>
                                        </p:tgtEl>
                                        <p:attrNameLst>
                                          <p:attrName>style.visibility</p:attrName>
                                        </p:attrNameLst>
                                      </p:cBhvr>
                                      <p:to>
                                        <p:strVal val="visible"/>
                                      </p:to>
                                    </p:set>
                                    <p:animEffect transition="in" filter="wipe(down)">
                                      <p:cBhvr>
                                        <p:cTn id="44" dur="500"/>
                                        <p:tgtEl>
                                          <p:spTgt spid="480">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80">
                                            <p:txEl>
                                              <p:pRg st="2" end="2"/>
                                            </p:txEl>
                                          </p:spTgt>
                                        </p:tgtEl>
                                        <p:attrNameLst>
                                          <p:attrName>style.visibility</p:attrName>
                                        </p:attrNameLst>
                                      </p:cBhvr>
                                      <p:to>
                                        <p:strVal val="visible"/>
                                      </p:to>
                                    </p:set>
                                    <p:animEffect transition="in" filter="wipe(down)">
                                      <p:cBhvr>
                                        <p:cTn id="47" dur="500"/>
                                        <p:tgtEl>
                                          <p:spTgt spid="4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8"/>
          <p:cNvSpPr txBox="1">
            <a:spLocks noGrp="1"/>
          </p:cNvSpPr>
          <p:nvPr>
            <p:ph type="title"/>
          </p:nvPr>
        </p:nvSpPr>
        <p:spPr>
          <a:xfrm>
            <a:off x="182725" y="476250"/>
            <a:ext cx="8520600" cy="880617"/>
          </a:xfrm>
          <a:prstGeom prst="rect">
            <a:avLst/>
          </a:prstGeom>
          <a:noFill/>
          <a:ln>
            <a:noFill/>
          </a:ln>
        </p:spPr>
        <p:txBody>
          <a:bodyPr spcFirstLastPara="1" wrap="square" lIns="91425" tIns="45700" rIns="91425" bIns="45700" anchor="t" anchorCtr="0">
            <a:normAutofit/>
          </a:bodyPr>
          <a:lstStyle/>
          <a:p>
            <a:pPr marL="0" lvl="0" indent="0" algn="l" rtl="0">
              <a:lnSpc>
                <a:spcPct val="122222"/>
              </a:lnSpc>
              <a:spcBef>
                <a:spcPts val="0"/>
              </a:spcBef>
              <a:spcAft>
                <a:spcPts val="0"/>
              </a:spcAft>
              <a:buClr>
                <a:srgbClr val="69BE28"/>
              </a:buClr>
              <a:buSzPts val="2340"/>
              <a:buFont typeface="Arial"/>
              <a:buNone/>
            </a:pPr>
            <a:r>
              <a:rPr lang="en-US" sz="2520" b="1" dirty="0">
                <a:solidFill>
                  <a:schemeClr val="accent1"/>
                </a:solidFill>
              </a:rPr>
              <a:t>Oncology Nursing Dilemmas:     </a:t>
            </a:r>
            <a:r>
              <a:rPr lang="en-US" sz="2520" b="1" i="1" dirty="0">
                <a:solidFill>
                  <a:srgbClr val="C00000"/>
                </a:solidFill>
              </a:rPr>
              <a:t>Scope of Practice</a:t>
            </a:r>
            <a:endParaRPr sz="2340" b="1" i="1" dirty="0">
              <a:solidFill>
                <a:srgbClr val="C00000"/>
              </a:solidFill>
            </a:endParaRPr>
          </a:p>
        </p:txBody>
      </p:sp>
      <p:sp>
        <p:nvSpPr>
          <p:cNvPr id="489" name="Google Shape;489;p28"/>
          <p:cNvSpPr txBox="1">
            <a:spLocks noGrp="1"/>
          </p:cNvSpPr>
          <p:nvPr>
            <p:ph type="body" idx="2"/>
          </p:nvPr>
        </p:nvSpPr>
        <p:spPr>
          <a:xfrm>
            <a:off x="855175" y="1493658"/>
            <a:ext cx="3999900" cy="4555200"/>
          </a:xfrm>
          <a:prstGeom prst="rect">
            <a:avLst/>
          </a:prstGeom>
          <a:noFill/>
          <a:ln>
            <a:noFill/>
          </a:ln>
        </p:spPr>
        <p:txBody>
          <a:bodyPr spcFirstLastPara="1" wrap="square" lIns="91425" tIns="45700" rIns="91425" bIns="45700" anchor="t" anchorCtr="0">
            <a:noAutofit/>
          </a:bodyPr>
          <a:lstStyle/>
          <a:p>
            <a:pPr marL="0" lvl="0" indent="0" algn="l" rtl="0">
              <a:lnSpc>
                <a:spcPct val="102000"/>
              </a:lnSpc>
              <a:spcBef>
                <a:spcPts val="0"/>
              </a:spcBef>
              <a:spcAft>
                <a:spcPts val="0"/>
              </a:spcAft>
              <a:buClr>
                <a:schemeClr val="dk1"/>
              </a:buClr>
              <a:buSzPts val="1100"/>
              <a:buFont typeface="Arial"/>
              <a:buNone/>
            </a:pPr>
            <a:r>
              <a:rPr lang="en-US" sz="1900" b="1" dirty="0">
                <a:solidFill>
                  <a:srgbClr val="0069B4"/>
                </a:solidFill>
              </a:rPr>
              <a:t>You </a:t>
            </a:r>
            <a:r>
              <a:rPr lang="en-US" sz="2000" b="1" dirty="0">
                <a:solidFill>
                  <a:srgbClr val="0069B4"/>
                </a:solidFill>
              </a:rPr>
              <a:t>are working in a busy </a:t>
            </a:r>
            <a:r>
              <a:rPr lang="en-US" sz="2000" b="1" dirty="0" err="1">
                <a:solidFill>
                  <a:srgbClr val="0069B4"/>
                </a:solidFill>
              </a:rPr>
              <a:t>heme</a:t>
            </a:r>
            <a:r>
              <a:rPr lang="en-US" sz="2000" b="1" dirty="0">
                <a:solidFill>
                  <a:srgbClr val="0069B4"/>
                </a:solidFill>
              </a:rPr>
              <a:t>/</a:t>
            </a:r>
            <a:r>
              <a:rPr lang="en-US" sz="2000" b="1" dirty="0" err="1">
                <a:solidFill>
                  <a:srgbClr val="0069B4"/>
                </a:solidFill>
              </a:rPr>
              <a:t>onc</a:t>
            </a:r>
            <a:r>
              <a:rPr lang="en-US" sz="2000" b="1" dirty="0">
                <a:solidFill>
                  <a:srgbClr val="0069B4"/>
                </a:solidFill>
              </a:rPr>
              <a:t> infusion center.</a:t>
            </a:r>
            <a:endParaRPr sz="2000" b="1" dirty="0">
              <a:solidFill>
                <a:srgbClr val="0069B4"/>
              </a:solidFill>
            </a:endParaRPr>
          </a:p>
          <a:p>
            <a:pPr marL="0" lvl="0" indent="0" algn="l" rtl="0">
              <a:lnSpc>
                <a:spcPct val="102000"/>
              </a:lnSpc>
              <a:spcBef>
                <a:spcPts val="0"/>
              </a:spcBef>
              <a:spcAft>
                <a:spcPts val="0"/>
              </a:spcAft>
              <a:buClr>
                <a:schemeClr val="dk1"/>
              </a:buClr>
              <a:buSzPts val="1100"/>
              <a:buFont typeface="Arial"/>
              <a:buNone/>
            </a:pPr>
            <a:r>
              <a:rPr lang="en-US" sz="2000" b="1" dirty="0">
                <a:solidFill>
                  <a:srgbClr val="0069B4"/>
                </a:solidFill>
              </a:rPr>
              <a:t>A provider is running late in clinic.  He orders you to treat an Acute Lymphoblastic Leukemia (ALL) patient who is due for the 4</a:t>
            </a:r>
            <a:r>
              <a:rPr lang="en-US" sz="3300" b="1" baseline="30000" dirty="0">
                <a:solidFill>
                  <a:srgbClr val="0069B4"/>
                </a:solidFill>
              </a:rPr>
              <a:t>th</a:t>
            </a:r>
            <a:r>
              <a:rPr lang="en-US" sz="2000" b="1" dirty="0">
                <a:solidFill>
                  <a:srgbClr val="0069B4"/>
                </a:solidFill>
              </a:rPr>
              <a:t> dose of IT </a:t>
            </a:r>
            <a:r>
              <a:rPr lang="en-US" sz="2000" b="1" dirty="0" err="1">
                <a:solidFill>
                  <a:srgbClr val="0069B4"/>
                </a:solidFill>
              </a:rPr>
              <a:t>methotrexate</a:t>
            </a:r>
            <a:r>
              <a:rPr lang="en-US" sz="2000" b="1" dirty="0">
                <a:solidFill>
                  <a:srgbClr val="0069B4"/>
                </a:solidFill>
              </a:rPr>
              <a:t> today. </a:t>
            </a:r>
            <a:endParaRPr sz="2000" b="1" dirty="0">
              <a:solidFill>
                <a:srgbClr val="0069B4"/>
              </a:solidFill>
            </a:endParaRPr>
          </a:p>
          <a:p>
            <a:pPr marL="0" lvl="0" indent="0" algn="l" rtl="0">
              <a:lnSpc>
                <a:spcPct val="102000"/>
              </a:lnSpc>
              <a:spcBef>
                <a:spcPts val="1200"/>
              </a:spcBef>
              <a:spcAft>
                <a:spcPts val="0"/>
              </a:spcAft>
              <a:buClr>
                <a:schemeClr val="dk1"/>
              </a:buClr>
              <a:buSzPts val="1100"/>
              <a:buFont typeface="Arial"/>
              <a:buNone/>
            </a:pPr>
            <a:r>
              <a:rPr lang="en-US" sz="2000" b="1" dirty="0">
                <a:solidFill>
                  <a:srgbClr val="C00000"/>
                </a:solidFill>
              </a:rPr>
              <a:t>What do you do?</a:t>
            </a:r>
            <a:endParaRPr sz="2000" b="1" dirty="0">
              <a:solidFill>
                <a:srgbClr val="C00000"/>
              </a:solidFill>
            </a:endParaRPr>
          </a:p>
          <a:p>
            <a:pPr marL="0" lvl="0" indent="0" algn="l" rtl="0">
              <a:lnSpc>
                <a:spcPct val="102000"/>
              </a:lnSpc>
              <a:spcBef>
                <a:spcPts val="1200"/>
              </a:spcBef>
              <a:spcAft>
                <a:spcPts val="0"/>
              </a:spcAft>
              <a:buClr>
                <a:schemeClr val="dk1"/>
              </a:buClr>
              <a:buSzPts val="1100"/>
              <a:buFont typeface="Arial"/>
              <a:buNone/>
            </a:pPr>
            <a:r>
              <a:rPr lang="en-US" sz="1800" b="1" i="1" dirty="0">
                <a:solidFill>
                  <a:srgbClr val="C00000"/>
                </a:solidFill>
              </a:rPr>
              <a:t>Check hospital policy? </a:t>
            </a:r>
          </a:p>
          <a:p>
            <a:pPr marL="0" lvl="0" indent="0" algn="l" rtl="0">
              <a:lnSpc>
                <a:spcPct val="102000"/>
              </a:lnSpc>
              <a:spcBef>
                <a:spcPts val="1200"/>
              </a:spcBef>
              <a:spcAft>
                <a:spcPts val="0"/>
              </a:spcAft>
              <a:buClr>
                <a:schemeClr val="dk1"/>
              </a:buClr>
              <a:buSzPts val="1100"/>
              <a:buFont typeface="Arial"/>
              <a:buNone/>
            </a:pPr>
            <a:endParaRPr sz="1800" b="1" i="1" dirty="0">
              <a:solidFill>
                <a:srgbClr val="C00000"/>
              </a:solidFill>
            </a:endParaRPr>
          </a:p>
          <a:p>
            <a:pPr marL="0" lvl="0" indent="0" algn="l" rtl="0">
              <a:lnSpc>
                <a:spcPct val="122222"/>
              </a:lnSpc>
              <a:spcBef>
                <a:spcPts val="0"/>
              </a:spcBef>
              <a:spcAft>
                <a:spcPts val="0"/>
              </a:spcAft>
              <a:buClr>
                <a:srgbClr val="69BE28"/>
              </a:buClr>
              <a:buSzPts val="2340"/>
              <a:buFont typeface="Arial"/>
              <a:buNone/>
            </a:pPr>
            <a:endParaRPr sz="2700" dirty="0">
              <a:solidFill>
                <a:schemeClr val="accent2"/>
              </a:solidFill>
            </a:endParaRPr>
          </a:p>
        </p:txBody>
      </p:sp>
      <p:sp>
        <p:nvSpPr>
          <p:cNvPr id="490" name="Google Shape;490;p2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56</a:t>
            </a:fld>
            <a:endParaRPr/>
          </a:p>
        </p:txBody>
      </p:sp>
      <p:pic>
        <p:nvPicPr>
          <p:cNvPr id="491" name="Google Shape;491;p28"/>
          <p:cNvPicPr preferRelativeResize="0">
            <a:picLocks noGrp="1"/>
          </p:cNvPicPr>
          <p:nvPr>
            <p:ph type="body" idx="1"/>
          </p:nvPr>
        </p:nvPicPr>
        <p:blipFill rotWithShape="1">
          <a:blip r:embed="rId3">
            <a:alphaModFix/>
          </a:blip>
          <a:srcRect/>
          <a:stretch/>
        </p:blipFill>
        <p:spPr>
          <a:xfrm>
            <a:off x="4912375" y="1611883"/>
            <a:ext cx="3999900" cy="4555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9"/>
          <p:cNvSpPr txBox="1">
            <a:spLocks noGrp="1"/>
          </p:cNvSpPr>
          <p:nvPr>
            <p:ph type="title"/>
          </p:nvPr>
        </p:nvSpPr>
        <p:spPr>
          <a:xfrm>
            <a:off x="386925" y="29239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86666"/>
              <a:buFont typeface="Arial"/>
              <a:buNone/>
            </a:pPr>
            <a:r>
              <a:rPr lang="en-US" sz="2700" b="1" dirty="0">
                <a:solidFill>
                  <a:schemeClr val="accent1"/>
                </a:solidFill>
              </a:rPr>
              <a:t>Oncology Nursing Dilemmas:</a:t>
            </a:r>
            <a:r>
              <a:rPr lang="en-US" sz="2340" b="1" dirty="0">
                <a:solidFill>
                  <a:schemeClr val="accent1"/>
                </a:solidFill>
              </a:rPr>
              <a:t>  </a:t>
            </a:r>
            <a:r>
              <a:rPr lang="en-US" sz="2790" b="1" i="1" dirty="0">
                <a:solidFill>
                  <a:srgbClr val="CE4627"/>
                </a:solidFill>
              </a:rPr>
              <a:t>Scope of Practice</a:t>
            </a:r>
            <a:br>
              <a:rPr lang="en-US" sz="2520" b="1" dirty="0">
                <a:solidFill>
                  <a:srgbClr val="69BE28"/>
                </a:solidFill>
              </a:rPr>
            </a:br>
            <a:endParaRPr sz="2340" b="1" dirty="0">
              <a:solidFill>
                <a:srgbClr val="69BE28"/>
              </a:solidFill>
            </a:endParaRPr>
          </a:p>
        </p:txBody>
      </p:sp>
      <p:sp>
        <p:nvSpPr>
          <p:cNvPr id="497" name="Google Shape;497;p29"/>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69BE28"/>
              </a:buClr>
              <a:buSzPts val="1800"/>
              <a:buNone/>
            </a:pPr>
            <a:r>
              <a:rPr lang="en-US" sz="2100" b="1" dirty="0">
                <a:solidFill>
                  <a:srgbClr val="00B050"/>
                </a:solidFill>
              </a:rPr>
              <a:t>Know the CODE:</a:t>
            </a:r>
            <a:endParaRPr sz="2100" dirty="0">
              <a:solidFill>
                <a:srgbClr val="00B050"/>
              </a:solidFill>
            </a:endParaRPr>
          </a:p>
          <a:p>
            <a:pPr marL="0" lvl="0" indent="0" algn="l" rtl="0">
              <a:lnSpc>
                <a:spcPct val="112000"/>
              </a:lnSpc>
              <a:spcBef>
                <a:spcPts val="1200"/>
              </a:spcBef>
              <a:spcAft>
                <a:spcPts val="0"/>
              </a:spcAft>
              <a:buSzPts val="1800"/>
              <a:buNone/>
            </a:pPr>
            <a:r>
              <a:rPr lang="en-US" sz="2100" b="1" dirty="0">
                <a:solidFill>
                  <a:srgbClr val="00B050"/>
                </a:solidFill>
              </a:rPr>
              <a:t>Authority, Accountability, and Responsibility for Nursing Practice (Prov. 4)</a:t>
            </a:r>
            <a:endParaRPr sz="2100" b="1" dirty="0">
              <a:solidFill>
                <a:srgbClr val="00B050"/>
              </a:solidFill>
            </a:endParaRPr>
          </a:p>
        </p:txBody>
      </p:sp>
      <p:sp>
        <p:nvSpPr>
          <p:cNvPr id="498" name="Google Shape;498;p29"/>
          <p:cNvSpPr txBox="1">
            <a:spLocks noGrp="1"/>
          </p:cNvSpPr>
          <p:nvPr>
            <p:ph type="body" idx="2"/>
          </p:nvPr>
        </p:nvSpPr>
        <p:spPr>
          <a:xfrm>
            <a:off x="4572000" y="1055892"/>
            <a:ext cx="4260302" cy="534490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2000"/>
              </a:lnSpc>
              <a:spcBef>
                <a:spcPts val="1200"/>
              </a:spcBef>
              <a:spcAft>
                <a:spcPts val="0"/>
              </a:spcAft>
              <a:buClr>
                <a:schemeClr val="dk1"/>
              </a:buClr>
              <a:buSzPct val="55000"/>
              <a:buFont typeface="Arial"/>
              <a:buNone/>
            </a:pPr>
            <a:r>
              <a:rPr lang="en-US" sz="2000" b="1" dirty="0">
                <a:solidFill>
                  <a:srgbClr val="CE4627"/>
                </a:solidFill>
              </a:rPr>
              <a:t>How do I check to see if this skill is within a RN scope of practice?</a:t>
            </a:r>
            <a:r>
              <a:rPr lang="en-US" sz="1800" b="1" dirty="0">
                <a:solidFill>
                  <a:srgbClr val="CE4627"/>
                </a:solidFill>
              </a:rPr>
              <a:t> </a:t>
            </a:r>
            <a:endParaRPr sz="1800" b="1" dirty="0">
              <a:solidFill>
                <a:schemeClr val="accent3"/>
              </a:solidFill>
            </a:endParaRPr>
          </a:p>
          <a:p>
            <a:pPr marL="285750" indent="-285750">
              <a:lnSpc>
                <a:spcPct val="102000"/>
              </a:lnSpc>
              <a:spcBef>
                <a:spcPts val="1200"/>
              </a:spcBef>
              <a:buClr>
                <a:schemeClr val="dk1"/>
              </a:buClr>
              <a:buSzPct val="61111"/>
            </a:pPr>
            <a:r>
              <a:rPr lang="en-US" sz="1800" b="1" i="1" dirty="0">
                <a:solidFill>
                  <a:srgbClr val="CE4627"/>
                </a:solidFill>
              </a:rPr>
              <a:t>State Board of Nursing Registration</a:t>
            </a:r>
          </a:p>
          <a:p>
            <a:pPr marL="285750" indent="-285750">
              <a:lnSpc>
                <a:spcPct val="102000"/>
              </a:lnSpc>
              <a:spcBef>
                <a:spcPts val="1200"/>
              </a:spcBef>
              <a:buClr>
                <a:schemeClr val="dk1"/>
              </a:buClr>
              <a:buSzPct val="61111"/>
            </a:pPr>
            <a:r>
              <a:rPr lang="en-US" sz="1800" b="1" i="1" dirty="0">
                <a:solidFill>
                  <a:srgbClr val="C00000"/>
                </a:solidFill>
              </a:rPr>
              <a:t>Hospital Policy &amp; Procedure Manual</a:t>
            </a:r>
            <a:endParaRPr sz="1800" b="1" i="1" dirty="0">
              <a:solidFill>
                <a:srgbClr val="C00000"/>
              </a:solidFill>
            </a:endParaRPr>
          </a:p>
          <a:p>
            <a:pPr marL="0" lvl="0" indent="0" algn="l" rtl="0">
              <a:lnSpc>
                <a:spcPct val="102000"/>
              </a:lnSpc>
              <a:spcBef>
                <a:spcPts val="1200"/>
              </a:spcBef>
              <a:spcAft>
                <a:spcPts val="0"/>
              </a:spcAft>
              <a:buClr>
                <a:schemeClr val="dk1"/>
              </a:buClr>
              <a:buSzPct val="61111"/>
              <a:buNone/>
            </a:pPr>
            <a:endParaRPr sz="1800" b="1" dirty="0">
              <a:solidFill>
                <a:schemeClr val="accent2"/>
              </a:solidFill>
            </a:endParaRPr>
          </a:p>
          <a:p>
            <a:pPr marL="0" lvl="0" indent="0" algn="l" rtl="0">
              <a:lnSpc>
                <a:spcPct val="102000"/>
              </a:lnSpc>
              <a:spcBef>
                <a:spcPts val="1200"/>
              </a:spcBef>
              <a:spcAft>
                <a:spcPts val="0"/>
              </a:spcAft>
              <a:buClr>
                <a:schemeClr val="dk1"/>
              </a:buClr>
              <a:buSzPct val="61111"/>
              <a:buFont typeface="Arial"/>
              <a:buNone/>
            </a:pPr>
            <a:r>
              <a:rPr lang="en-US" sz="1800" b="1" dirty="0">
                <a:solidFill>
                  <a:schemeClr val="accent1"/>
                </a:solidFill>
              </a:rPr>
              <a:t>Administration of IT chemotherapy is an </a:t>
            </a:r>
            <a:r>
              <a:rPr lang="en-US" sz="1800" b="1" u="sng" dirty="0">
                <a:solidFill>
                  <a:schemeClr val="accent1"/>
                </a:solidFill>
              </a:rPr>
              <a:t>advanced practice </a:t>
            </a:r>
            <a:r>
              <a:rPr lang="en-US" sz="1800" b="1" dirty="0">
                <a:solidFill>
                  <a:schemeClr val="accent1"/>
                </a:solidFill>
              </a:rPr>
              <a:t>skill.  </a:t>
            </a:r>
          </a:p>
          <a:p>
            <a:pPr marL="0" lvl="0" indent="0" algn="l" rtl="0">
              <a:lnSpc>
                <a:spcPct val="102000"/>
              </a:lnSpc>
              <a:spcBef>
                <a:spcPts val="1200"/>
              </a:spcBef>
              <a:spcAft>
                <a:spcPts val="0"/>
              </a:spcAft>
              <a:buClr>
                <a:schemeClr val="dk1"/>
              </a:buClr>
              <a:buSzPct val="61111"/>
              <a:buFont typeface="Arial"/>
              <a:buNone/>
            </a:pPr>
            <a:endParaRPr sz="1800" b="1" dirty="0">
              <a:solidFill>
                <a:schemeClr val="accent1"/>
              </a:solidFill>
            </a:endParaRPr>
          </a:p>
          <a:p>
            <a:pPr marL="0" lvl="0" indent="0">
              <a:lnSpc>
                <a:spcPct val="102000"/>
              </a:lnSpc>
              <a:spcBef>
                <a:spcPts val="1200"/>
              </a:spcBef>
              <a:buClr>
                <a:schemeClr val="dk1"/>
              </a:buClr>
              <a:buSzPct val="61111"/>
              <a:buNone/>
            </a:pPr>
            <a:r>
              <a:rPr lang="en-US" sz="1800" b="1" dirty="0">
                <a:solidFill>
                  <a:schemeClr val="accent1"/>
                </a:solidFill>
              </a:rPr>
              <a:t>Providers /APRNs hospitals require knowledge and skill verification of competency.</a:t>
            </a:r>
            <a:endParaRPr sz="1800" b="1" dirty="0">
              <a:solidFill>
                <a:schemeClr val="accent1"/>
              </a:solidFill>
            </a:endParaRPr>
          </a:p>
          <a:p>
            <a:pPr marL="0" lvl="0" indent="0" algn="l" rtl="0">
              <a:lnSpc>
                <a:spcPct val="102000"/>
              </a:lnSpc>
              <a:spcBef>
                <a:spcPts val="1200"/>
              </a:spcBef>
              <a:spcAft>
                <a:spcPts val="0"/>
              </a:spcAft>
              <a:buClr>
                <a:schemeClr val="dk1"/>
              </a:buClr>
              <a:buSzPct val="78571"/>
              <a:buFont typeface="Arial"/>
              <a:buNone/>
            </a:pPr>
            <a:endParaRPr b="1" dirty="0">
              <a:solidFill>
                <a:schemeClr val="accent1"/>
              </a:solidFill>
            </a:endParaRPr>
          </a:p>
          <a:p>
            <a:pPr marL="0" lvl="0" indent="0" algn="l" rtl="0">
              <a:lnSpc>
                <a:spcPct val="102000"/>
              </a:lnSpc>
              <a:spcBef>
                <a:spcPts val="1200"/>
              </a:spcBef>
              <a:spcAft>
                <a:spcPts val="0"/>
              </a:spcAft>
              <a:buClr>
                <a:schemeClr val="dk1"/>
              </a:buClr>
              <a:buSzPct val="61111"/>
              <a:buFont typeface="Arial"/>
              <a:buNone/>
            </a:pPr>
            <a:r>
              <a:rPr lang="en-US" sz="1800" b="1" i="1" dirty="0">
                <a:solidFill>
                  <a:srgbClr val="00B050"/>
                </a:solidFill>
              </a:rPr>
              <a:t>You decline to administer the IT chemotherapy - it is not within your scope of practice.</a:t>
            </a:r>
            <a:endParaRPr sz="1800" b="1" i="1" dirty="0">
              <a:solidFill>
                <a:srgbClr val="00B050"/>
              </a:solidFill>
            </a:endParaRPr>
          </a:p>
          <a:p>
            <a:pPr marL="0" lvl="0" indent="0" algn="l" rtl="0">
              <a:lnSpc>
                <a:spcPct val="92000"/>
              </a:lnSpc>
              <a:spcBef>
                <a:spcPts val="1200"/>
              </a:spcBef>
              <a:spcAft>
                <a:spcPts val="0"/>
              </a:spcAft>
              <a:buClr>
                <a:schemeClr val="dk1"/>
              </a:buClr>
              <a:buSzPct val="118928"/>
              <a:buNone/>
            </a:pPr>
            <a:endParaRPr b="1" dirty="0">
              <a:solidFill>
                <a:schemeClr val="accent1"/>
              </a:solidFill>
            </a:endParaRPr>
          </a:p>
          <a:p>
            <a:pPr marL="0" lvl="0" indent="0" algn="l" rtl="0">
              <a:lnSpc>
                <a:spcPct val="92000"/>
              </a:lnSpc>
              <a:spcBef>
                <a:spcPts val="1200"/>
              </a:spcBef>
              <a:spcAft>
                <a:spcPts val="0"/>
              </a:spcAft>
              <a:buClr>
                <a:schemeClr val="dk1"/>
              </a:buClr>
              <a:buSzPct val="100000"/>
              <a:buNone/>
            </a:pPr>
            <a:endParaRPr sz="1665" b="1" dirty="0"/>
          </a:p>
        </p:txBody>
      </p:sp>
      <p:sp>
        <p:nvSpPr>
          <p:cNvPr id="499" name="Google Shape;499;p2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57</a:t>
            </a:fld>
            <a:endParaRPr>
              <a:solidFill>
                <a:schemeClr val="dk2"/>
              </a:solidFill>
            </a:endParaRPr>
          </a:p>
        </p:txBody>
      </p:sp>
      <p:pic>
        <p:nvPicPr>
          <p:cNvPr id="500" name="Google Shape;500;p29"/>
          <p:cNvPicPr preferRelativeResize="0"/>
          <p:nvPr/>
        </p:nvPicPr>
        <p:blipFill rotWithShape="1">
          <a:blip r:embed="rId3">
            <a:alphaModFix/>
          </a:blip>
          <a:srcRect/>
          <a:stretch/>
        </p:blipFill>
        <p:spPr>
          <a:xfrm>
            <a:off x="623424" y="3836524"/>
            <a:ext cx="3000376" cy="2314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8">
                                            <p:txEl>
                                              <p:pRg st="1" end="1"/>
                                            </p:txEl>
                                          </p:spTgt>
                                        </p:tgtEl>
                                        <p:attrNameLst>
                                          <p:attrName>style.visibility</p:attrName>
                                        </p:attrNameLst>
                                      </p:cBhvr>
                                      <p:to>
                                        <p:strVal val="visible"/>
                                      </p:to>
                                    </p:set>
                                    <p:animEffect transition="in" filter="box(in)">
                                      <p:cBhvr>
                                        <p:cTn id="7" dur="500"/>
                                        <p:tgtEl>
                                          <p:spTgt spid="4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98">
                                            <p:txEl>
                                              <p:pRg st="2" end="2"/>
                                            </p:txEl>
                                          </p:spTgt>
                                        </p:tgtEl>
                                        <p:attrNameLst>
                                          <p:attrName>style.visibility</p:attrName>
                                        </p:attrNameLst>
                                      </p:cBhvr>
                                      <p:to>
                                        <p:strVal val="visible"/>
                                      </p:to>
                                    </p:set>
                                    <p:animEffect transition="in" filter="box(in)">
                                      <p:cBhvr>
                                        <p:cTn id="12" dur="500"/>
                                        <p:tgtEl>
                                          <p:spTgt spid="4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98">
                                            <p:txEl>
                                              <p:pRg st="4" end="4"/>
                                            </p:txEl>
                                          </p:spTgt>
                                        </p:tgtEl>
                                        <p:attrNameLst>
                                          <p:attrName>style.visibility</p:attrName>
                                        </p:attrNameLst>
                                      </p:cBhvr>
                                      <p:to>
                                        <p:strVal val="visible"/>
                                      </p:to>
                                    </p:set>
                                    <p:animEffect transition="in" filter="box(in)">
                                      <p:cBhvr>
                                        <p:cTn id="17" dur="500"/>
                                        <p:tgtEl>
                                          <p:spTgt spid="498">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98">
                                            <p:txEl>
                                              <p:pRg st="6" end="6"/>
                                            </p:txEl>
                                          </p:spTgt>
                                        </p:tgtEl>
                                        <p:attrNameLst>
                                          <p:attrName>style.visibility</p:attrName>
                                        </p:attrNameLst>
                                      </p:cBhvr>
                                      <p:to>
                                        <p:strVal val="visible"/>
                                      </p:to>
                                    </p:set>
                                    <p:animEffect transition="in" filter="box(in)">
                                      <p:cBhvr>
                                        <p:cTn id="20" dur="500"/>
                                        <p:tgtEl>
                                          <p:spTgt spid="49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98">
                                            <p:txEl>
                                              <p:pRg st="8" end="8"/>
                                            </p:txEl>
                                          </p:spTgt>
                                        </p:tgtEl>
                                        <p:attrNameLst>
                                          <p:attrName>style.visibility</p:attrName>
                                        </p:attrNameLst>
                                      </p:cBhvr>
                                      <p:to>
                                        <p:strVal val="visible"/>
                                      </p:to>
                                    </p:set>
                                    <p:animEffect transition="in" filter="box(in)">
                                      <p:cBhvr>
                                        <p:cTn id="25" dur="500"/>
                                        <p:tgtEl>
                                          <p:spTgt spid="4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0"/>
          <p:cNvSpPr txBox="1">
            <a:spLocks noGrp="1"/>
          </p:cNvSpPr>
          <p:nvPr>
            <p:ph type="title"/>
          </p:nvPr>
        </p:nvSpPr>
        <p:spPr>
          <a:xfrm>
            <a:off x="311700" y="313892"/>
            <a:ext cx="8520600" cy="763500"/>
          </a:xfrm>
          <a:prstGeom prst="rect">
            <a:avLst/>
          </a:prstGeom>
          <a:noFill/>
          <a:ln>
            <a:noFill/>
          </a:ln>
        </p:spPr>
        <p:txBody>
          <a:bodyPr spcFirstLastPara="1" wrap="square" lIns="91425" tIns="45700" rIns="91425" bIns="45700" anchor="t" anchorCtr="0">
            <a:normAutofit fontScale="90000"/>
          </a:bodyPr>
          <a:lstStyle/>
          <a:p>
            <a:pPr lvl="0">
              <a:lnSpc>
                <a:spcPct val="100000"/>
              </a:lnSpc>
              <a:buClr>
                <a:srgbClr val="69BE28"/>
              </a:buClr>
              <a:buSzPct val="86666"/>
            </a:pPr>
            <a:r>
              <a:rPr lang="en-US" sz="2700" b="1" dirty="0">
                <a:solidFill>
                  <a:srgbClr val="0070C0"/>
                </a:solidFill>
              </a:rPr>
              <a:t>Oncology Nursing Dilemmas:</a:t>
            </a:r>
            <a:r>
              <a:rPr lang="en-US" sz="2340" b="1" dirty="0">
                <a:solidFill>
                  <a:srgbClr val="0070C0"/>
                </a:solidFill>
              </a:rPr>
              <a:t>  </a:t>
            </a:r>
            <a:r>
              <a:rPr lang="en-US" sz="2790" b="1" dirty="0">
                <a:solidFill>
                  <a:srgbClr val="CE4627"/>
                </a:solidFill>
              </a:rPr>
              <a:t>Practice </a:t>
            </a:r>
            <a:r>
              <a:rPr lang="en-US" sz="2400" b="1" dirty="0">
                <a:solidFill>
                  <a:srgbClr val="CE4627"/>
                </a:solidFill>
              </a:rPr>
              <a:t>Standards</a:t>
            </a:r>
            <a:br>
              <a:rPr lang="en-US" sz="2520" b="1" dirty="0">
                <a:solidFill>
                  <a:srgbClr val="69BE28"/>
                </a:solidFill>
              </a:rPr>
            </a:br>
            <a:endParaRPr sz="2340" b="1" dirty="0">
              <a:solidFill>
                <a:srgbClr val="69BE28"/>
              </a:solidFill>
            </a:endParaRPr>
          </a:p>
        </p:txBody>
      </p:sp>
      <p:sp>
        <p:nvSpPr>
          <p:cNvPr id="506" name="Google Shape;506;p30"/>
          <p:cNvSpPr txBox="1">
            <a:spLocks noGrp="1"/>
          </p:cNvSpPr>
          <p:nvPr>
            <p:ph type="body" idx="1"/>
          </p:nvPr>
        </p:nvSpPr>
        <p:spPr>
          <a:xfrm>
            <a:off x="207033" y="1077392"/>
            <a:ext cx="8265425" cy="514023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2000"/>
              </a:lnSpc>
              <a:spcBef>
                <a:spcPts val="0"/>
              </a:spcBef>
              <a:spcAft>
                <a:spcPts val="0"/>
              </a:spcAft>
              <a:buClr>
                <a:schemeClr val="dk1"/>
              </a:buClr>
              <a:buSzPts val="1600"/>
              <a:buFont typeface="Arial"/>
              <a:buNone/>
            </a:pPr>
            <a:r>
              <a:rPr lang="en-US" sz="3100" b="1" dirty="0">
                <a:solidFill>
                  <a:srgbClr val="0070C0"/>
                </a:solidFill>
              </a:rPr>
              <a:t>You are a new employee in a small community hospital. You have an order to administer </a:t>
            </a:r>
            <a:r>
              <a:rPr lang="en-US" sz="3100" b="1" u="sng" dirty="0">
                <a:solidFill>
                  <a:srgbClr val="0070C0"/>
                </a:solidFill>
              </a:rPr>
              <a:t>Oncovin 2 mg IV</a:t>
            </a:r>
            <a:r>
              <a:rPr lang="en-US" sz="3100" b="1" dirty="0">
                <a:solidFill>
                  <a:srgbClr val="0070C0"/>
                </a:solidFill>
              </a:rPr>
              <a:t>.</a:t>
            </a:r>
          </a:p>
          <a:p>
            <a:pPr marL="0" lvl="0" indent="0" algn="l" rtl="0">
              <a:lnSpc>
                <a:spcPct val="112000"/>
              </a:lnSpc>
              <a:spcBef>
                <a:spcPts val="0"/>
              </a:spcBef>
              <a:spcAft>
                <a:spcPts val="0"/>
              </a:spcAft>
              <a:buClr>
                <a:schemeClr val="dk1"/>
              </a:buClr>
              <a:buSzPts val="1600"/>
              <a:buFont typeface="Arial"/>
              <a:buNone/>
            </a:pPr>
            <a:endParaRPr sz="3100" b="1" dirty="0">
              <a:solidFill>
                <a:srgbClr val="0070C0"/>
              </a:solidFill>
            </a:endParaRPr>
          </a:p>
          <a:p>
            <a:pPr marL="0" lvl="0" indent="0" algn="l" rtl="0">
              <a:lnSpc>
                <a:spcPct val="112000"/>
              </a:lnSpc>
              <a:spcBef>
                <a:spcPts val="1200"/>
              </a:spcBef>
              <a:spcAft>
                <a:spcPts val="0"/>
              </a:spcAft>
              <a:buClr>
                <a:schemeClr val="dk1"/>
              </a:buClr>
              <a:buSzPts val="1600"/>
              <a:buNone/>
            </a:pPr>
            <a:r>
              <a:rPr lang="en-US" sz="3100" b="1" dirty="0">
                <a:solidFill>
                  <a:srgbClr val="0070C0"/>
                </a:solidFill>
              </a:rPr>
              <a:t>You review the order.</a:t>
            </a:r>
          </a:p>
          <a:p>
            <a:pPr marL="0" lvl="0" indent="0" algn="l" rtl="0">
              <a:lnSpc>
                <a:spcPct val="112000"/>
              </a:lnSpc>
              <a:spcBef>
                <a:spcPts val="1200"/>
              </a:spcBef>
              <a:spcAft>
                <a:spcPts val="0"/>
              </a:spcAft>
              <a:buClr>
                <a:schemeClr val="dk1"/>
              </a:buClr>
              <a:buSzPts val="1600"/>
              <a:buNone/>
            </a:pPr>
            <a:endParaRPr sz="3100" b="1" dirty="0">
              <a:solidFill>
                <a:srgbClr val="0070C0"/>
              </a:solidFill>
            </a:endParaRPr>
          </a:p>
          <a:p>
            <a:pPr indent="-457200">
              <a:lnSpc>
                <a:spcPct val="112000"/>
              </a:lnSpc>
              <a:spcBef>
                <a:spcPts val="1200"/>
              </a:spcBef>
              <a:buClr>
                <a:schemeClr val="dk1"/>
              </a:buClr>
              <a:buSzPts val="1600"/>
            </a:pPr>
            <a:r>
              <a:rPr lang="en-US" sz="3100" dirty="0">
                <a:solidFill>
                  <a:srgbClr val="0070C0"/>
                </a:solidFill>
              </a:rPr>
              <a:t>The drug is indicated for the patient condition and labs are in normal range. </a:t>
            </a:r>
            <a:endParaRPr sz="3100" dirty="0">
              <a:solidFill>
                <a:srgbClr val="0070C0"/>
              </a:solidFill>
            </a:endParaRPr>
          </a:p>
          <a:p>
            <a:pPr indent="-457200">
              <a:lnSpc>
                <a:spcPct val="112000"/>
              </a:lnSpc>
              <a:spcBef>
                <a:spcPts val="1200"/>
              </a:spcBef>
              <a:buClr>
                <a:schemeClr val="dk1"/>
              </a:buClr>
              <a:buSzPts val="1600"/>
            </a:pPr>
            <a:r>
              <a:rPr lang="en-US" sz="3100" dirty="0">
                <a:solidFill>
                  <a:srgbClr val="0070C0"/>
                </a:solidFill>
              </a:rPr>
              <a:t>The patient has a newly placed IV in the right forearm with a good blood return. </a:t>
            </a:r>
            <a:endParaRPr sz="3100" dirty="0">
              <a:solidFill>
                <a:srgbClr val="0070C0"/>
              </a:solidFill>
            </a:endParaRPr>
          </a:p>
          <a:p>
            <a:pPr marL="0" lvl="0" indent="0" algn="l" rtl="0">
              <a:lnSpc>
                <a:spcPct val="112000"/>
              </a:lnSpc>
              <a:spcBef>
                <a:spcPts val="1200"/>
              </a:spcBef>
              <a:spcAft>
                <a:spcPts val="0"/>
              </a:spcAft>
              <a:buClr>
                <a:schemeClr val="dk1"/>
              </a:buClr>
              <a:buSzPts val="1600"/>
              <a:buFont typeface="Arial"/>
              <a:buNone/>
            </a:pPr>
            <a:endParaRPr lang="en-US" sz="3100" dirty="0">
              <a:solidFill>
                <a:srgbClr val="0070C0"/>
              </a:solidFill>
            </a:endParaRPr>
          </a:p>
          <a:p>
            <a:pPr marL="0" lvl="0" indent="0" algn="l" rtl="0">
              <a:lnSpc>
                <a:spcPct val="112000"/>
              </a:lnSpc>
              <a:spcBef>
                <a:spcPts val="1200"/>
              </a:spcBef>
              <a:spcAft>
                <a:spcPts val="0"/>
              </a:spcAft>
              <a:buClr>
                <a:schemeClr val="dk1"/>
              </a:buClr>
              <a:buSzPts val="1600"/>
              <a:buFont typeface="Arial"/>
              <a:buNone/>
            </a:pPr>
            <a:r>
              <a:rPr lang="en-US" sz="3100" dirty="0">
                <a:solidFill>
                  <a:srgbClr val="0070C0"/>
                </a:solidFill>
              </a:rPr>
              <a:t>The drug arrives with proper dose and labels –</a:t>
            </a:r>
            <a:r>
              <a:rPr lang="en-US" sz="3100" i="1" dirty="0">
                <a:solidFill>
                  <a:srgbClr val="0070C0"/>
                </a:solidFill>
              </a:rPr>
              <a:t> </a:t>
            </a:r>
            <a:r>
              <a:rPr lang="en-US" sz="3100" b="1" i="1" dirty="0">
                <a:solidFill>
                  <a:srgbClr val="0070C0"/>
                </a:solidFill>
              </a:rPr>
              <a:t>but it is in a small 3mL syringe.  </a:t>
            </a:r>
            <a:endParaRPr sz="3100" b="1" i="1" dirty="0">
              <a:solidFill>
                <a:srgbClr val="0070C0"/>
              </a:solidFill>
            </a:endParaRPr>
          </a:p>
          <a:p>
            <a:pPr marL="0" lvl="0" indent="0" algn="l" rtl="0">
              <a:lnSpc>
                <a:spcPct val="112000"/>
              </a:lnSpc>
              <a:spcBef>
                <a:spcPts val="1200"/>
              </a:spcBef>
              <a:spcAft>
                <a:spcPts val="0"/>
              </a:spcAft>
              <a:buClr>
                <a:schemeClr val="dk1"/>
              </a:buClr>
              <a:buSzPts val="1600"/>
              <a:buFont typeface="Arial"/>
              <a:buNone/>
            </a:pPr>
            <a:r>
              <a:rPr lang="en-US" sz="1600" dirty="0">
                <a:solidFill>
                  <a:srgbClr val="0070C0"/>
                </a:solidFill>
              </a:rPr>
              <a:t> </a:t>
            </a:r>
            <a:endParaRPr dirty="0">
              <a:solidFill>
                <a:srgbClr val="0070C0"/>
              </a:solidFill>
            </a:endParaRPr>
          </a:p>
        </p:txBody>
      </p:sp>
      <p:sp>
        <p:nvSpPr>
          <p:cNvPr id="507" name="Google Shape;507;p30"/>
          <p:cNvSpPr txBox="1">
            <a:spLocks noGrp="1"/>
          </p:cNvSpPr>
          <p:nvPr>
            <p:ph type="body" idx="2"/>
          </p:nvPr>
        </p:nvSpPr>
        <p:spPr>
          <a:xfrm>
            <a:off x="4757125" y="1077396"/>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1200"/>
              </a:spcBef>
              <a:spcAft>
                <a:spcPts val="0"/>
              </a:spcAft>
              <a:buClr>
                <a:schemeClr val="dk1"/>
              </a:buClr>
              <a:buSzPct val="100000"/>
              <a:buNone/>
            </a:pPr>
            <a:r>
              <a:rPr lang="en-US" sz="1600" dirty="0"/>
              <a:t> </a:t>
            </a:r>
            <a:endParaRPr dirty="0"/>
          </a:p>
        </p:txBody>
      </p:sp>
      <p:sp>
        <p:nvSpPr>
          <p:cNvPr id="508" name="Google Shape;508;p3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58</a:t>
            </a:fld>
            <a:endParaRPr>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0"/>
          <p:cNvSpPr txBox="1">
            <a:spLocks noGrp="1"/>
          </p:cNvSpPr>
          <p:nvPr>
            <p:ph type="title"/>
          </p:nvPr>
        </p:nvSpPr>
        <p:spPr>
          <a:xfrm>
            <a:off x="311700" y="31389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86666"/>
              <a:buFont typeface="Arial"/>
              <a:buNone/>
            </a:pPr>
            <a:r>
              <a:rPr lang="en-US" sz="2700" b="1" dirty="0">
                <a:solidFill>
                  <a:srgbClr val="0070C0"/>
                </a:solidFill>
              </a:rPr>
              <a:t>Oncology Nursing Dilemmas</a:t>
            </a:r>
            <a:r>
              <a:rPr lang="en-US" sz="2700" b="1" dirty="0">
                <a:solidFill>
                  <a:schemeClr val="accent2"/>
                </a:solidFill>
              </a:rPr>
              <a:t>:</a:t>
            </a:r>
            <a:r>
              <a:rPr lang="en-US" sz="2340" b="1" dirty="0">
                <a:solidFill>
                  <a:srgbClr val="69BE28"/>
                </a:solidFill>
              </a:rPr>
              <a:t>  </a:t>
            </a:r>
            <a:r>
              <a:rPr lang="en-US" sz="2790" b="1" dirty="0">
                <a:solidFill>
                  <a:srgbClr val="CE4627"/>
                </a:solidFill>
              </a:rPr>
              <a:t>Standards of Practice</a:t>
            </a:r>
            <a:br>
              <a:rPr lang="en-US" sz="2520" b="1" dirty="0">
                <a:solidFill>
                  <a:srgbClr val="69BE28"/>
                </a:solidFill>
              </a:rPr>
            </a:br>
            <a:endParaRPr sz="2340" b="1" dirty="0">
              <a:solidFill>
                <a:srgbClr val="69BE28"/>
              </a:solidFill>
            </a:endParaRPr>
          </a:p>
        </p:txBody>
      </p:sp>
      <p:sp>
        <p:nvSpPr>
          <p:cNvPr id="506" name="Google Shape;506;p30"/>
          <p:cNvSpPr txBox="1">
            <a:spLocks noGrp="1"/>
          </p:cNvSpPr>
          <p:nvPr>
            <p:ph type="body" idx="1"/>
          </p:nvPr>
        </p:nvSpPr>
        <p:spPr>
          <a:xfrm>
            <a:off x="207034" y="828676"/>
            <a:ext cx="4201064" cy="538894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CE4627"/>
              </a:buClr>
              <a:buSzPct val="76190"/>
              <a:buNone/>
            </a:pPr>
            <a:r>
              <a:rPr lang="en-US" sz="2400" b="1" dirty="0">
                <a:solidFill>
                  <a:srgbClr val="CE4627"/>
                </a:solidFill>
              </a:rPr>
              <a:t>What do you do?</a:t>
            </a:r>
          </a:p>
          <a:p>
            <a:pPr marL="0" lvl="0" indent="0" algn="l" rtl="0">
              <a:lnSpc>
                <a:spcPct val="112000"/>
              </a:lnSpc>
              <a:spcBef>
                <a:spcPts val="0"/>
              </a:spcBef>
              <a:spcAft>
                <a:spcPts val="0"/>
              </a:spcAft>
              <a:buClr>
                <a:srgbClr val="CE4627"/>
              </a:buClr>
              <a:buSzPct val="76190"/>
              <a:buNone/>
            </a:pPr>
            <a:endParaRPr lang="en-US" sz="2400" b="1" dirty="0">
              <a:solidFill>
                <a:srgbClr val="CE4627"/>
              </a:solidFill>
            </a:endParaRPr>
          </a:p>
          <a:p>
            <a:pPr marL="0" lvl="0" indent="0" algn="l" rtl="0">
              <a:lnSpc>
                <a:spcPct val="112000"/>
              </a:lnSpc>
              <a:spcBef>
                <a:spcPts val="0"/>
              </a:spcBef>
              <a:spcAft>
                <a:spcPts val="0"/>
              </a:spcAft>
              <a:buClr>
                <a:srgbClr val="CE4627"/>
              </a:buClr>
              <a:buSzPct val="76190"/>
              <a:buNone/>
            </a:pPr>
            <a:endParaRPr lang="en-US" sz="2400" b="1" dirty="0"/>
          </a:p>
          <a:p>
            <a:pPr marL="285750" lvl="0" indent="-275748" algn="l" rtl="0">
              <a:lnSpc>
                <a:spcPct val="110000"/>
              </a:lnSpc>
              <a:spcBef>
                <a:spcPts val="0"/>
              </a:spcBef>
              <a:spcAft>
                <a:spcPts val="0"/>
              </a:spcAft>
              <a:buClr>
                <a:srgbClr val="CF4520"/>
              </a:buClr>
              <a:buSzPct val="100000"/>
              <a:buFont typeface="Arial"/>
              <a:buChar char="•"/>
            </a:pPr>
            <a:r>
              <a:rPr lang="en-US" sz="2400" b="1" dirty="0">
                <a:solidFill>
                  <a:srgbClr val="CF4520"/>
                </a:solidFill>
              </a:rPr>
              <a:t>Speak to Oncology Lead Pharmacist  for practice remediation.</a:t>
            </a:r>
          </a:p>
          <a:p>
            <a:pPr marL="285750" lvl="0" indent="-275748" algn="l" rtl="0">
              <a:lnSpc>
                <a:spcPct val="110000"/>
              </a:lnSpc>
              <a:spcBef>
                <a:spcPts val="0"/>
              </a:spcBef>
              <a:spcAft>
                <a:spcPts val="0"/>
              </a:spcAft>
              <a:buClr>
                <a:srgbClr val="CF4520"/>
              </a:buClr>
              <a:buSzPct val="100000"/>
              <a:buFont typeface="Arial"/>
              <a:buChar char="•"/>
            </a:pPr>
            <a:endParaRPr lang="en-US" sz="2400" b="1" dirty="0">
              <a:solidFill>
                <a:srgbClr val="CF4520"/>
              </a:solidFill>
            </a:endParaRPr>
          </a:p>
          <a:p>
            <a:pPr marL="285750" lvl="0" indent="-275748" algn="l" rtl="0">
              <a:lnSpc>
                <a:spcPct val="110000"/>
              </a:lnSpc>
              <a:spcBef>
                <a:spcPts val="0"/>
              </a:spcBef>
              <a:spcAft>
                <a:spcPts val="0"/>
              </a:spcAft>
              <a:buClr>
                <a:srgbClr val="CF4520"/>
              </a:buClr>
              <a:buSzPct val="100000"/>
              <a:buFont typeface="Arial"/>
              <a:buChar char="•"/>
            </a:pPr>
            <a:endParaRPr lang="en-US" sz="2400" b="1" dirty="0">
              <a:solidFill>
                <a:srgbClr val="CF4520"/>
              </a:solidFill>
            </a:endParaRPr>
          </a:p>
          <a:p>
            <a:pPr marL="285750" lvl="0" indent="-275748" algn="l" rtl="0">
              <a:lnSpc>
                <a:spcPct val="110000"/>
              </a:lnSpc>
              <a:spcBef>
                <a:spcPts val="0"/>
              </a:spcBef>
              <a:spcAft>
                <a:spcPts val="0"/>
              </a:spcAft>
              <a:buClr>
                <a:srgbClr val="CF4520"/>
              </a:buClr>
              <a:buSzPct val="100000"/>
              <a:buFont typeface="Arial"/>
              <a:buChar char="•"/>
            </a:pPr>
            <a:endParaRPr lang="en-US" sz="2400" b="1" dirty="0">
              <a:solidFill>
                <a:srgbClr val="CF4520"/>
              </a:solidFill>
            </a:endParaRPr>
          </a:p>
          <a:p>
            <a:pPr marL="285750" lvl="0" indent="-278130" algn="l" rtl="0">
              <a:lnSpc>
                <a:spcPct val="110000"/>
              </a:lnSpc>
              <a:spcBef>
                <a:spcPts val="0"/>
              </a:spcBef>
              <a:spcAft>
                <a:spcPts val="0"/>
              </a:spcAft>
              <a:buClr>
                <a:srgbClr val="CE4627"/>
              </a:buClr>
              <a:buSzPct val="76190"/>
              <a:buFont typeface="Arial"/>
              <a:buChar char="•"/>
            </a:pPr>
            <a:r>
              <a:rPr lang="en-US" sz="2400" b="1" dirty="0">
                <a:solidFill>
                  <a:srgbClr val="CE4627"/>
                </a:solidFill>
              </a:rPr>
              <a:t>Document incident on a safety report.</a:t>
            </a:r>
            <a:endParaRPr lang="en-US" sz="2400" b="1" dirty="0"/>
          </a:p>
          <a:p>
            <a:pPr marL="0" lvl="0" indent="0" algn="l" rtl="0">
              <a:lnSpc>
                <a:spcPct val="112000"/>
              </a:lnSpc>
              <a:spcBef>
                <a:spcPts val="0"/>
              </a:spcBef>
              <a:spcAft>
                <a:spcPts val="0"/>
              </a:spcAft>
              <a:buClr>
                <a:schemeClr val="dk1"/>
              </a:buClr>
              <a:buSzPts val="1600"/>
              <a:buFont typeface="Arial"/>
              <a:buNone/>
            </a:pPr>
            <a:endParaRPr dirty="0"/>
          </a:p>
        </p:txBody>
      </p:sp>
      <p:sp>
        <p:nvSpPr>
          <p:cNvPr id="507" name="Google Shape;507;p30"/>
          <p:cNvSpPr txBox="1">
            <a:spLocks noGrp="1"/>
          </p:cNvSpPr>
          <p:nvPr>
            <p:ph type="body" idx="2"/>
          </p:nvPr>
        </p:nvSpPr>
        <p:spPr>
          <a:xfrm>
            <a:off x="4757125" y="1077396"/>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1200"/>
              </a:spcBef>
              <a:spcAft>
                <a:spcPts val="0"/>
              </a:spcAft>
              <a:buClr>
                <a:schemeClr val="dk1"/>
              </a:buClr>
              <a:buSzPct val="100000"/>
              <a:buNone/>
            </a:pPr>
            <a:r>
              <a:rPr lang="en-US" sz="1600" dirty="0"/>
              <a:t> </a:t>
            </a:r>
            <a:endParaRPr dirty="0"/>
          </a:p>
        </p:txBody>
      </p:sp>
      <p:sp>
        <p:nvSpPr>
          <p:cNvPr id="508" name="Google Shape;508;p3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59</a:t>
            </a:fld>
            <a:endParaRPr>
              <a:solidFill>
                <a:schemeClr val="dk2"/>
              </a:solidFill>
            </a:endParaRPr>
          </a:p>
        </p:txBody>
      </p:sp>
      <p:pic>
        <p:nvPicPr>
          <p:cNvPr id="7" name="Google Shape;427;p21">
            <a:extLst>
              <a:ext uri="{FF2B5EF4-FFF2-40B4-BE49-F238E27FC236}">
                <a16:creationId xmlns:a16="http://schemas.microsoft.com/office/drawing/2014/main" id="{DF3E8B03-A496-4CAC-9942-376C0A33AAA5}"/>
              </a:ext>
            </a:extLst>
          </p:cNvPr>
          <p:cNvPicPr preferRelativeResize="0"/>
          <p:nvPr/>
        </p:nvPicPr>
        <p:blipFill rotWithShape="1">
          <a:blip r:embed="rId3">
            <a:alphaModFix/>
          </a:blip>
          <a:srcRect/>
          <a:stretch/>
        </p:blipFill>
        <p:spPr>
          <a:xfrm>
            <a:off x="5150150" y="1225404"/>
            <a:ext cx="3213850" cy="3134723"/>
          </a:xfrm>
          <a:prstGeom prst="rect">
            <a:avLst/>
          </a:prstGeom>
          <a:noFill/>
          <a:ln>
            <a:noFill/>
          </a:ln>
        </p:spPr>
      </p:pic>
      <p:pic>
        <p:nvPicPr>
          <p:cNvPr id="2" name="Picture 1">
            <a:extLst>
              <a:ext uri="{FF2B5EF4-FFF2-40B4-BE49-F238E27FC236}">
                <a16:creationId xmlns:a16="http://schemas.microsoft.com/office/drawing/2014/main" id="{7B2AB395-6401-4848-A5C8-5C5DBAEFB86F}"/>
              </a:ext>
            </a:extLst>
          </p:cNvPr>
          <p:cNvPicPr>
            <a:picLocks noChangeAspect="1"/>
          </p:cNvPicPr>
          <p:nvPr/>
        </p:nvPicPr>
        <p:blipFill>
          <a:blip r:embed="rId4"/>
          <a:stretch>
            <a:fillRect/>
          </a:stretch>
        </p:blipFill>
        <p:spPr>
          <a:xfrm>
            <a:off x="4757126" y="4547329"/>
            <a:ext cx="3923396" cy="2156568"/>
          </a:xfrm>
          <a:prstGeom prst="rect">
            <a:avLst/>
          </a:prstGeom>
        </p:spPr>
      </p:pic>
    </p:spTree>
    <p:extLst>
      <p:ext uri="{BB962C8B-B14F-4D97-AF65-F5344CB8AC3E}">
        <p14:creationId xmlns:p14="http://schemas.microsoft.com/office/powerpoint/2010/main" val="347491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328953" y="153420"/>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rgbClr val="69BE28"/>
              </a:buClr>
              <a:buSzPct val="92857"/>
              <a:buFont typeface="Arial"/>
              <a:buNone/>
            </a:pPr>
            <a:r>
              <a:rPr lang="en-US" sz="2800" b="1" dirty="0">
                <a:solidFill>
                  <a:srgbClr val="0084C1"/>
                </a:solidFill>
              </a:rPr>
              <a:t>Professional Scope and Standards of Practice</a:t>
            </a:r>
            <a:endParaRPr sz="2800" dirty="0">
              <a:solidFill>
                <a:srgbClr val="0084C1"/>
              </a:solidFill>
            </a:endParaRPr>
          </a:p>
        </p:txBody>
      </p:sp>
      <p:sp>
        <p:nvSpPr>
          <p:cNvPr id="139" name="Google Shape;139;p3"/>
          <p:cNvSpPr txBox="1">
            <a:spLocks noGrp="1"/>
          </p:cNvSpPr>
          <p:nvPr>
            <p:ph type="body" idx="1"/>
          </p:nvPr>
        </p:nvSpPr>
        <p:spPr>
          <a:xfrm>
            <a:off x="311700" y="1619250"/>
            <a:ext cx="8520600" cy="4798801"/>
          </a:xfrm>
          <a:prstGeom prst="rect">
            <a:avLst/>
          </a:prstGeom>
          <a:noFill/>
          <a:ln>
            <a:noFill/>
          </a:ln>
        </p:spPr>
        <p:txBody>
          <a:bodyPr spcFirstLastPara="1" wrap="square" lIns="91425" tIns="45700" rIns="91425" bIns="45700" anchor="t" anchorCtr="0">
            <a:normAutofit/>
          </a:bodyPr>
          <a:lstStyle/>
          <a:p>
            <a:pPr marL="3175" lvl="1" indent="0" algn="l" rtl="0">
              <a:lnSpc>
                <a:spcPct val="92000"/>
              </a:lnSpc>
              <a:spcBef>
                <a:spcPts val="0"/>
              </a:spcBef>
              <a:spcAft>
                <a:spcPts val="0"/>
              </a:spcAft>
              <a:buClr>
                <a:schemeClr val="dk1"/>
              </a:buClr>
              <a:buSzPct val="100000"/>
              <a:buNone/>
            </a:pPr>
            <a:r>
              <a:rPr lang="en-US" sz="2000" b="1" dirty="0"/>
              <a:t>3 Pillars of Nursing’s Scope of Practice </a:t>
            </a:r>
            <a:endParaRPr dirty="0"/>
          </a:p>
          <a:p>
            <a:pPr marL="574675" lvl="2" indent="-165100" algn="l" rtl="0">
              <a:lnSpc>
                <a:spcPct val="200000"/>
              </a:lnSpc>
              <a:spcBef>
                <a:spcPts val="400"/>
              </a:spcBef>
              <a:spcAft>
                <a:spcPts val="0"/>
              </a:spcAft>
              <a:buClr>
                <a:srgbClr val="0084C1"/>
              </a:buClr>
              <a:buSzPct val="100000"/>
              <a:buChar char="■"/>
            </a:pPr>
            <a:r>
              <a:rPr lang="en-US" sz="2000" b="1" dirty="0">
                <a:solidFill>
                  <a:srgbClr val="0084C1"/>
                </a:solidFill>
              </a:rPr>
              <a:t>  National</a:t>
            </a:r>
            <a:endParaRPr sz="2000" b="1" dirty="0">
              <a:solidFill>
                <a:srgbClr val="0084C1"/>
              </a:solidFill>
            </a:endParaRPr>
          </a:p>
          <a:p>
            <a:pPr marL="574675" lvl="2" indent="-165100" algn="l" rtl="0">
              <a:lnSpc>
                <a:spcPct val="200000"/>
              </a:lnSpc>
              <a:spcBef>
                <a:spcPts val="400"/>
              </a:spcBef>
              <a:spcAft>
                <a:spcPts val="0"/>
              </a:spcAft>
              <a:buClr>
                <a:srgbClr val="0084C1"/>
              </a:buClr>
              <a:buSzPct val="100000"/>
              <a:buChar char="■"/>
            </a:pPr>
            <a:r>
              <a:rPr lang="en-US" sz="2000" b="1" dirty="0">
                <a:solidFill>
                  <a:srgbClr val="0084C1"/>
                </a:solidFill>
              </a:rPr>
              <a:t>  State</a:t>
            </a:r>
          </a:p>
          <a:p>
            <a:pPr marL="574675" lvl="2" indent="-165100" algn="l" rtl="0">
              <a:lnSpc>
                <a:spcPct val="200000"/>
              </a:lnSpc>
              <a:spcBef>
                <a:spcPts val="400"/>
              </a:spcBef>
              <a:spcAft>
                <a:spcPts val="0"/>
              </a:spcAft>
              <a:buClr>
                <a:srgbClr val="0084C1"/>
              </a:buClr>
              <a:buSzPct val="100000"/>
              <a:buChar char="■"/>
            </a:pPr>
            <a:r>
              <a:rPr lang="en-US" sz="2000" b="1" dirty="0">
                <a:solidFill>
                  <a:srgbClr val="0070C0"/>
                </a:solidFill>
              </a:rPr>
              <a:t>  Specialty Organization: </a:t>
            </a:r>
            <a:r>
              <a:rPr lang="en-US" sz="2400" b="1" dirty="0">
                <a:solidFill>
                  <a:srgbClr val="679E2A"/>
                </a:solidFill>
              </a:rPr>
              <a:t>ONS</a:t>
            </a:r>
            <a:endParaRPr sz="2400" b="1" dirty="0">
              <a:solidFill>
                <a:srgbClr val="679E2A"/>
              </a:solidFill>
            </a:endParaRPr>
          </a:p>
          <a:p>
            <a:pPr marL="0" lvl="0" indent="0" algn="l" rtl="0">
              <a:lnSpc>
                <a:spcPct val="92000"/>
              </a:lnSpc>
              <a:spcBef>
                <a:spcPts val="1200"/>
              </a:spcBef>
              <a:spcAft>
                <a:spcPts val="0"/>
              </a:spcAft>
              <a:buClr>
                <a:schemeClr val="dk1"/>
              </a:buClr>
              <a:buSzPct val="100000"/>
              <a:buNone/>
            </a:pPr>
            <a:endParaRPr sz="1280" dirty="0"/>
          </a:p>
          <a:p>
            <a:pPr marL="0" lvl="0" indent="0" algn="l" rtl="0">
              <a:lnSpc>
                <a:spcPct val="92000"/>
              </a:lnSpc>
              <a:spcBef>
                <a:spcPts val="1200"/>
              </a:spcBef>
              <a:spcAft>
                <a:spcPts val="0"/>
              </a:spcAft>
              <a:buClr>
                <a:schemeClr val="dk1"/>
              </a:buClr>
              <a:buSzPct val="100000"/>
              <a:buNone/>
            </a:pPr>
            <a:endParaRPr sz="1280" dirty="0"/>
          </a:p>
          <a:p>
            <a:pPr marL="0" lvl="0" indent="0" algn="l" rtl="0">
              <a:lnSpc>
                <a:spcPct val="92000"/>
              </a:lnSpc>
              <a:spcBef>
                <a:spcPts val="1200"/>
              </a:spcBef>
              <a:spcAft>
                <a:spcPts val="0"/>
              </a:spcAft>
              <a:buClr>
                <a:schemeClr val="dk1"/>
              </a:buClr>
              <a:buSzPct val="100000"/>
              <a:buNone/>
            </a:pPr>
            <a:endParaRPr sz="1280" dirty="0"/>
          </a:p>
          <a:p>
            <a:pPr marL="0" lvl="0" indent="0" algn="l" rtl="0">
              <a:lnSpc>
                <a:spcPct val="92000"/>
              </a:lnSpc>
              <a:spcBef>
                <a:spcPts val="1200"/>
              </a:spcBef>
              <a:spcAft>
                <a:spcPts val="0"/>
              </a:spcAft>
              <a:buClr>
                <a:schemeClr val="dk1"/>
              </a:buClr>
              <a:buSzPct val="120325"/>
              <a:buNone/>
            </a:pPr>
            <a:endParaRPr sz="1063" dirty="0"/>
          </a:p>
          <a:p>
            <a:pPr marL="0" lvl="0" indent="0" algn="l" rtl="0">
              <a:lnSpc>
                <a:spcPct val="92000"/>
              </a:lnSpc>
              <a:spcBef>
                <a:spcPts val="1200"/>
              </a:spcBef>
              <a:spcAft>
                <a:spcPts val="0"/>
              </a:spcAft>
              <a:buClr>
                <a:schemeClr val="dk1"/>
              </a:buClr>
              <a:buSzPct val="100000"/>
              <a:buNone/>
            </a:pPr>
            <a:endParaRPr sz="720" dirty="0"/>
          </a:p>
        </p:txBody>
      </p:sp>
      <p:sp>
        <p:nvSpPr>
          <p:cNvPr id="140" name="Google Shape;140;p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6</a:t>
            </a:fld>
            <a:endParaRPr>
              <a:solidFill>
                <a:schemeClr val="dk2"/>
              </a:solidFill>
            </a:endParaRPr>
          </a:p>
        </p:txBody>
      </p:sp>
      <p:pic>
        <p:nvPicPr>
          <p:cNvPr id="141" name="Google Shape;141;p3"/>
          <p:cNvPicPr preferRelativeResize="0"/>
          <p:nvPr/>
        </p:nvPicPr>
        <p:blipFill rotWithShape="1">
          <a:blip r:embed="rId3">
            <a:alphaModFix/>
          </a:blip>
          <a:srcRect/>
          <a:stretch/>
        </p:blipFill>
        <p:spPr>
          <a:xfrm>
            <a:off x="5161975" y="3313291"/>
            <a:ext cx="3310475" cy="3429034"/>
          </a:xfrm>
          <a:prstGeom prst="rect">
            <a:avLst/>
          </a:prstGeom>
          <a:noFill/>
          <a:ln>
            <a:noFill/>
          </a:ln>
        </p:spPr>
      </p:pic>
      <p:sp>
        <p:nvSpPr>
          <p:cNvPr id="142" name="Google Shape;142;p3"/>
          <p:cNvSpPr txBox="1"/>
          <p:nvPr/>
        </p:nvSpPr>
        <p:spPr>
          <a:xfrm rot="-5400000">
            <a:off x="5838654" y="4088339"/>
            <a:ext cx="18391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NATIONAL</a:t>
            </a:r>
            <a:endParaRPr sz="1400" b="0" i="0" u="none" strike="noStrike" cap="none">
              <a:solidFill>
                <a:srgbClr val="000000"/>
              </a:solidFill>
              <a:latin typeface="Arial"/>
              <a:ea typeface="Arial"/>
              <a:cs typeface="Arial"/>
              <a:sym typeface="Arial"/>
            </a:endParaRPr>
          </a:p>
        </p:txBody>
      </p:sp>
      <p:sp>
        <p:nvSpPr>
          <p:cNvPr id="143" name="Google Shape;143;p3"/>
          <p:cNvSpPr txBox="1"/>
          <p:nvPr/>
        </p:nvSpPr>
        <p:spPr>
          <a:xfrm rot="-5400000">
            <a:off x="5073972" y="4131495"/>
            <a:ext cx="135230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STATE</a:t>
            </a: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rot="-5400000">
            <a:off x="6743528" y="4131200"/>
            <a:ext cx="19248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SPECIALTY</a:t>
            </a:r>
            <a:endParaRPr sz="1400" b="0" i="0" u="none" strike="noStrike" cap="none">
              <a:solidFill>
                <a:srgbClr val="000000"/>
              </a:solidFill>
              <a:latin typeface="Arial"/>
              <a:ea typeface="Arial"/>
              <a:cs typeface="Arial"/>
              <a:sym typeface="Arial"/>
            </a:endParaRPr>
          </a:p>
        </p:txBody>
      </p:sp>
      <p:pic>
        <p:nvPicPr>
          <p:cNvPr id="145" name="Google Shape;145;p3"/>
          <p:cNvPicPr preferRelativeResize="0"/>
          <p:nvPr/>
        </p:nvPicPr>
        <p:blipFill rotWithShape="1">
          <a:blip r:embed="rId4">
            <a:alphaModFix/>
          </a:blip>
          <a:srcRect/>
          <a:stretch/>
        </p:blipFill>
        <p:spPr>
          <a:xfrm>
            <a:off x="5882153" y="1529474"/>
            <a:ext cx="1870117" cy="187011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0"/>
          <p:cNvSpPr txBox="1">
            <a:spLocks noGrp="1"/>
          </p:cNvSpPr>
          <p:nvPr>
            <p:ph type="title"/>
          </p:nvPr>
        </p:nvSpPr>
        <p:spPr>
          <a:xfrm>
            <a:off x="311700" y="313892"/>
            <a:ext cx="8520600" cy="76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69BE28"/>
              </a:buClr>
              <a:buSzPct val="86666"/>
              <a:buFont typeface="Arial"/>
              <a:buNone/>
            </a:pPr>
            <a:r>
              <a:rPr lang="en-US" sz="2700" b="1" dirty="0">
                <a:solidFill>
                  <a:srgbClr val="0070C0"/>
                </a:solidFill>
              </a:rPr>
              <a:t>Oncology Nursing Dilemmas</a:t>
            </a:r>
            <a:r>
              <a:rPr lang="en-US" sz="2700" b="1" dirty="0">
                <a:solidFill>
                  <a:schemeClr val="accent2"/>
                </a:solidFill>
              </a:rPr>
              <a:t>:</a:t>
            </a:r>
            <a:r>
              <a:rPr lang="en-US" sz="2340" b="1" dirty="0">
                <a:solidFill>
                  <a:srgbClr val="69BE28"/>
                </a:solidFill>
              </a:rPr>
              <a:t>  </a:t>
            </a:r>
            <a:r>
              <a:rPr lang="en-US" sz="2790" b="1" dirty="0">
                <a:solidFill>
                  <a:srgbClr val="CE4627"/>
                </a:solidFill>
              </a:rPr>
              <a:t>Standards of Practice</a:t>
            </a:r>
            <a:br>
              <a:rPr lang="en-US" sz="2520" b="1" dirty="0">
                <a:solidFill>
                  <a:srgbClr val="69BE28"/>
                </a:solidFill>
              </a:rPr>
            </a:br>
            <a:endParaRPr sz="2340" b="1" dirty="0">
              <a:solidFill>
                <a:srgbClr val="69BE28"/>
              </a:solidFill>
            </a:endParaRPr>
          </a:p>
        </p:txBody>
      </p:sp>
      <p:sp>
        <p:nvSpPr>
          <p:cNvPr id="506" name="Google Shape;506;p30"/>
          <p:cNvSpPr txBox="1">
            <a:spLocks noGrp="1"/>
          </p:cNvSpPr>
          <p:nvPr>
            <p:ph type="body" idx="1"/>
          </p:nvPr>
        </p:nvSpPr>
        <p:spPr>
          <a:xfrm>
            <a:off x="207033" y="828676"/>
            <a:ext cx="4550091" cy="538894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1200"/>
              </a:spcBef>
              <a:spcAft>
                <a:spcPts val="0"/>
              </a:spcAft>
              <a:buClr>
                <a:schemeClr val="dk1"/>
              </a:buClr>
              <a:buSzPct val="76190"/>
              <a:buNone/>
            </a:pPr>
            <a:r>
              <a:rPr lang="en-US" sz="2400" b="1" i="1" dirty="0">
                <a:solidFill>
                  <a:schemeClr val="accent2"/>
                </a:solidFill>
              </a:rPr>
              <a:t>Best practice: </a:t>
            </a:r>
          </a:p>
          <a:p>
            <a:pPr marL="0" lvl="0" indent="0" algn="l" rtl="0">
              <a:lnSpc>
                <a:spcPct val="112000"/>
              </a:lnSpc>
              <a:spcBef>
                <a:spcPts val="1200"/>
              </a:spcBef>
              <a:spcAft>
                <a:spcPts val="0"/>
              </a:spcAft>
              <a:buClr>
                <a:schemeClr val="dk1"/>
              </a:buClr>
              <a:buSzPct val="76190"/>
              <a:buNone/>
            </a:pPr>
            <a:r>
              <a:rPr lang="en-US" sz="2400" b="1" i="1" dirty="0">
                <a:solidFill>
                  <a:srgbClr val="0070C0"/>
                </a:solidFill>
              </a:rPr>
              <a:t>All doses of Oncovin are to be diluted in a 50mL mini bag (not a syringe) over 5-10min.</a:t>
            </a:r>
          </a:p>
          <a:p>
            <a:pPr marL="0" lvl="0" indent="0" algn="l" rtl="0">
              <a:lnSpc>
                <a:spcPct val="112000"/>
              </a:lnSpc>
              <a:spcBef>
                <a:spcPts val="1200"/>
              </a:spcBef>
              <a:spcAft>
                <a:spcPts val="0"/>
              </a:spcAft>
              <a:buClr>
                <a:schemeClr val="dk1"/>
              </a:buClr>
              <a:buSzPct val="76190"/>
              <a:buNone/>
            </a:pPr>
            <a:r>
              <a:rPr lang="en-US" sz="2400" b="1" i="1" dirty="0">
                <a:solidFill>
                  <a:srgbClr val="0070C0"/>
                </a:solidFill>
              </a:rPr>
              <a:t> </a:t>
            </a:r>
          </a:p>
          <a:p>
            <a:pPr marL="342900" indent="-342900">
              <a:lnSpc>
                <a:spcPct val="112000"/>
              </a:lnSpc>
              <a:spcBef>
                <a:spcPts val="1200"/>
              </a:spcBef>
              <a:buClr>
                <a:schemeClr val="dk1"/>
              </a:buClr>
              <a:buSzPct val="76190"/>
            </a:pPr>
            <a:r>
              <a:rPr lang="en-US" sz="2400" dirty="0">
                <a:solidFill>
                  <a:srgbClr val="0070C0"/>
                </a:solidFill>
              </a:rPr>
              <a:t>(2005) National Medication Alert</a:t>
            </a:r>
          </a:p>
          <a:p>
            <a:pPr marL="0" indent="0">
              <a:lnSpc>
                <a:spcPct val="112000"/>
              </a:lnSpc>
              <a:spcBef>
                <a:spcPts val="1200"/>
              </a:spcBef>
              <a:buClr>
                <a:schemeClr val="dk1"/>
              </a:buClr>
              <a:buSzPct val="76190"/>
              <a:buNone/>
            </a:pPr>
            <a:endParaRPr lang="en-US" sz="2400" dirty="0">
              <a:solidFill>
                <a:srgbClr val="0070C0"/>
              </a:solidFill>
            </a:endParaRPr>
          </a:p>
          <a:p>
            <a:pPr marL="342900" indent="-342900">
              <a:lnSpc>
                <a:spcPct val="112000"/>
              </a:lnSpc>
              <a:spcBef>
                <a:spcPts val="1200"/>
              </a:spcBef>
              <a:buClr>
                <a:schemeClr val="dk1"/>
              </a:buClr>
              <a:buSzPct val="76190"/>
            </a:pPr>
            <a:r>
              <a:rPr lang="en-US" sz="2400" dirty="0">
                <a:solidFill>
                  <a:srgbClr val="0070C0"/>
                </a:solidFill>
              </a:rPr>
              <a:t>ONS/ASCO Guidelines for Chemotherapy Administration</a:t>
            </a:r>
          </a:p>
          <a:p>
            <a:pPr marL="0" lvl="0" indent="0" algn="l" rtl="0">
              <a:lnSpc>
                <a:spcPct val="112000"/>
              </a:lnSpc>
              <a:spcBef>
                <a:spcPts val="1200"/>
              </a:spcBef>
              <a:spcAft>
                <a:spcPts val="0"/>
              </a:spcAft>
              <a:buClr>
                <a:schemeClr val="dk1"/>
              </a:buClr>
              <a:buSzPct val="76190"/>
              <a:buNone/>
            </a:pPr>
            <a:r>
              <a:rPr lang="en-US" sz="2000" dirty="0">
                <a:solidFill>
                  <a:srgbClr val="0070C0"/>
                </a:solidFill>
              </a:rPr>
              <a:t> </a:t>
            </a:r>
            <a:endParaRPr lang="en-US" sz="2000" b="1" dirty="0">
              <a:solidFill>
                <a:srgbClr val="0070C0"/>
              </a:solidFill>
            </a:endParaRPr>
          </a:p>
          <a:p>
            <a:pPr marL="0" lvl="0" indent="0" algn="l" rtl="0">
              <a:lnSpc>
                <a:spcPct val="112000"/>
              </a:lnSpc>
              <a:spcBef>
                <a:spcPts val="0"/>
              </a:spcBef>
              <a:spcAft>
                <a:spcPts val="0"/>
              </a:spcAft>
              <a:buClr>
                <a:schemeClr val="dk1"/>
              </a:buClr>
              <a:buSzPts val="1600"/>
              <a:buFont typeface="Arial"/>
              <a:buNone/>
            </a:pPr>
            <a:endParaRPr dirty="0"/>
          </a:p>
        </p:txBody>
      </p:sp>
      <p:sp>
        <p:nvSpPr>
          <p:cNvPr id="507" name="Google Shape;507;p30"/>
          <p:cNvSpPr txBox="1">
            <a:spLocks noGrp="1"/>
          </p:cNvSpPr>
          <p:nvPr>
            <p:ph type="body" idx="2"/>
          </p:nvPr>
        </p:nvSpPr>
        <p:spPr>
          <a:xfrm>
            <a:off x="4757125" y="1077396"/>
            <a:ext cx="3999900" cy="45552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1200"/>
              </a:spcBef>
              <a:spcAft>
                <a:spcPts val="0"/>
              </a:spcAft>
              <a:buClr>
                <a:schemeClr val="dk1"/>
              </a:buClr>
              <a:buSzPct val="100000"/>
              <a:buNone/>
            </a:pPr>
            <a:r>
              <a:rPr lang="en-US" sz="1600" dirty="0"/>
              <a:t> </a:t>
            </a:r>
            <a:endParaRPr dirty="0"/>
          </a:p>
        </p:txBody>
      </p:sp>
      <p:sp>
        <p:nvSpPr>
          <p:cNvPr id="508" name="Google Shape;508;p3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60</a:t>
            </a:fld>
            <a:endParaRPr>
              <a:solidFill>
                <a:schemeClr val="dk2"/>
              </a:solidFill>
            </a:endParaRPr>
          </a:p>
        </p:txBody>
      </p:sp>
      <p:pic>
        <p:nvPicPr>
          <p:cNvPr id="509" name="Google Shape;509;p30"/>
          <p:cNvPicPr preferRelativeResize="0"/>
          <p:nvPr/>
        </p:nvPicPr>
        <p:blipFill rotWithShape="1">
          <a:blip r:embed="rId3">
            <a:alphaModFix/>
          </a:blip>
          <a:srcRect/>
          <a:stretch/>
        </p:blipFill>
        <p:spPr>
          <a:xfrm>
            <a:off x="4794762" y="1077396"/>
            <a:ext cx="3999899" cy="1990156"/>
          </a:xfrm>
          <a:prstGeom prst="rect">
            <a:avLst/>
          </a:prstGeom>
          <a:noFill/>
          <a:ln>
            <a:noFill/>
          </a:ln>
        </p:spPr>
      </p:pic>
      <p:pic>
        <p:nvPicPr>
          <p:cNvPr id="2" name="Picture 1">
            <a:extLst>
              <a:ext uri="{FF2B5EF4-FFF2-40B4-BE49-F238E27FC236}">
                <a16:creationId xmlns:a16="http://schemas.microsoft.com/office/drawing/2014/main" id="{FF110DE7-BF60-4A9B-A866-A3BFE9372CA8}"/>
              </a:ext>
            </a:extLst>
          </p:cNvPr>
          <p:cNvPicPr>
            <a:picLocks noChangeAspect="1"/>
          </p:cNvPicPr>
          <p:nvPr/>
        </p:nvPicPr>
        <p:blipFill>
          <a:blip r:embed="rId4"/>
          <a:stretch>
            <a:fillRect/>
          </a:stretch>
        </p:blipFill>
        <p:spPr>
          <a:xfrm>
            <a:off x="5511041" y="3166946"/>
            <a:ext cx="2857999" cy="3756227"/>
          </a:xfrm>
          <a:prstGeom prst="rect">
            <a:avLst/>
          </a:prstGeom>
        </p:spPr>
      </p:pic>
    </p:spTree>
    <p:extLst>
      <p:ext uri="{BB962C8B-B14F-4D97-AF65-F5344CB8AC3E}">
        <p14:creationId xmlns:p14="http://schemas.microsoft.com/office/powerpoint/2010/main" val="1115652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85faeea273_1_0"/>
          <p:cNvSpPr txBox="1">
            <a:spLocks noGrp="1"/>
          </p:cNvSpPr>
          <p:nvPr>
            <p:ph type="sldNum" idx="12"/>
          </p:nvPr>
        </p:nvSpPr>
        <p:spPr>
          <a:xfrm>
            <a:off x="8472458" y="6217622"/>
            <a:ext cx="548700" cy="524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61</a:t>
            </a:fld>
            <a:endParaRPr>
              <a:solidFill>
                <a:schemeClr val="dk2"/>
              </a:solidFill>
            </a:endParaRPr>
          </a:p>
        </p:txBody>
      </p:sp>
      <p:pic>
        <p:nvPicPr>
          <p:cNvPr id="525" name="Google Shape;525;g85faeea273_1_0"/>
          <p:cNvPicPr preferRelativeResize="0"/>
          <p:nvPr/>
        </p:nvPicPr>
        <p:blipFill rotWithShape="1">
          <a:blip r:embed="rId3">
            <a:alphaModFix/>
          </a:blip>
          <a:srcRect/>
          <a:stretch/>
        </p:blipFill>
        <p:spPr>
          <a:xfrm>
            <a:off x="3334400" y="1047875"/>
            <a:ext cx="5491350" cy="5383725"/>
          </a:xfrm>
          <a:prstGeom prst="rect">
            <a:avLst/>
          </a:prstGeom>
          <a:noFill/>
          <a:ln>
            <a:noFill/>
          </a:ln>
        </p:spPr>
      </p:pic>
      <p:sp>
        <p:nvSpPr>
          <p:cNvPr id="526" name="Google Shape;526;g85faeea273_1_0"/>
          <p:cNvSpPr txBox="1"/>
          <p:nvPr/>
        </p:nvSpPr>
        <p:spPr>
          <a:xfrm>
            <a:off x="310775" y="1485125"/>
            <a:ext cx="2888400" cy="430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1" u="none" strike="noStrike" cap="none" dirty="0">
              <a:solidFill>
                <a:srgbClr val="F3F3F3"/>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900"/>
              <a:buFont typeface="Arial"/>
              <a:buNone/>
            </a:pPr>
            <a:endParaRPr sz="1900" b="0" i="1" u="none" strike="noStrike" cap="none" dirty="0">
              <a:solidFill>
                <a:srgbClr val="F3F3F3"/>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900"/>
              <a:buFont typeface="Arial"/>
              <a:buNone/>
            </a:pPr>
            <a:r>
              <a:rPr lang="en-US" sz="3200" b="1" i="1" u="none" strike="noStrike" cap="none" dirty="0">
                <a:solidFill>
                  <a:schemeClr val="accent1"/>
                </a:solidFill>
                <a:latin typeface="Trebuchet MS"/>
                <a:ea typeface="Trebuchet MS"/>
                <a:cs typeface="Trebuchet MS"/>
                <a:sym typeface="Trebuchet MS"/>
              </a:rPr>
              <a:t>Thank you!</a:t>
            </a:r>
            <a:endParaRPr sz="3200" b="1" i="1" u="none" strike="noStrike" cap="none" dirty="0">
              <a:solidFill>
                <a:schemeClr val="accen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900"/>
              <a:buFont typeface="Arial"/>
              <a:buNone/>
            </a:pPr>
            <a:endParaRPr sz="1900" b="0" i="1" u="none" strike="noStrike" cap="none" dirty="0">
              <a:solidFill>
                <a:schemeClr val="accen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900"/>
              <a:buFont typeface="Arial"/>
              <a:buNone/>
            </a:pPr>
            <a:endParaRPr sz="1900" b="0" i="1" u="none" strike="noStrike" cap="none" dirty="0">
              <a:solidFill>
                <a:schemeClr val="accen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dirty="0">
                <a:solidFill>
                  <a:schemeClr val="accent1"/>
                </a:solidFill>
                <a:latin typeface="Trebuchet MS"/>
                <a:ea typeface="Trebuchet MS"/>
                <a:cs typeface="Trebuchet MS"/>
                <a:sym typeface="Trebuchet MS"/>
              </a:rPr>
              <a:t>Wishing you all success on your pathway to Oncology Nursing Expertise!</a:t>
            </a:r>
            <a:endParaRPr sz="1900" b="0" i="1" u="none" strike="noStrike" cap="none" dirty="0">
              <a:solidFill>
                <a:schemeClr val="accent1"/>
              </a:solidFill>
              <a:latin typeface="Trebuchet MS"/>
              <a:ea typeface="Trebuchet MS"/>
              <a:cs typeface="Trebuchet MS"/>
              <a:sym typeface="Trebuchet MS"/>
            </a:endParaRPr>
          </a:p>
        </p:txBody>
      </p:sp>
      <p:sp>
        <p:nvSpPr>
          <p:cNvPr id="527" name="Google Shape;527;g85faeea273_1_0"/>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3"/>
          <p:cNvSpPr txBox="1">
            <a:spLocks noGrp="1"/>
          </p:cNvSpPr>
          <p:nvPr>
            <p:ph type="title"/>
          </p:nvPr>
        </p:nvSpPr>
        <p:spPr>
          <a:xfrm>
            <a:off x="311700" y="216442"/>
            <a:ext cx="8520600" cy="763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100000"/>
              <a:buFont typeface="Arial"/>
              <a:buNone/>
            </a:pPr>
            <a:r>
              <a:rPr lang="en-US" sz="2160" b="1">
                <a:solidFill>
                  <a:srgbClr val="0084C1"/>
                </a:solidFill>
              </a:rPr>
              <a:t>Professional Scope and Standards </a:t>
            </a:r>
            <a:endParaRPr sz="2160" b="1">
              <a:solidFill>
                <a:srgbClr val="0084C1"/>
              </a:solidFill>
            </a:endParaRPr>
          </a:p>
          <a:p>
            <a:pPr marL="0" lvl="0" indent="0" algn="ctr" rtl="0">
              <a:lnSpc>
                <a:spcPct val="100000"/>
              </a:lnSpc>
              <a:spcBef>
                <a:spcPts val="0"/>
              </a:spcBef>
              <a:spcAft>
                <a:spcPts val="0"/>
              </a:spcAft>
              <a:buClr>
                <a:schemeClr val="dk1"/>
              </a:buClr>
              <a:buSzPct val="100000"/>
              <a:buFont typeface="Arial"/>
              <a:buNone/>
            </a:pPr>
            <a:r>
              <a:rPr lang="en-US" sz="2160" b="1">
                <a:solidFill>
                  <a:srgbClr val="0084C1"/>
                </a:solidFill>
              </a:rPr>
              <a:t>References</a:t>
            </a:r>
            <a:br>
              <a:rPr lang="en-US" sz="2160"/>
            </a:br>
            <a:br>
              <a:rPr lang="en-US" sz="2340"/>
            </a:br>
            <a:endParaRPr sz="2340"/>
          </a:p>
        </p:txBody>
      </p:sp>
      <p:sp>
        <p:nvSpPr>
          <p:cNvPr id="533" name="Google Shape;533;p33"/>
          <p:cNvSpPr txBox="1">
            <a:spLocks noGrp="1"/>
          </p:cNvSpPr>
          <p:nvPr>
            <p:ph type="body" idx="4294967295"/>
          </p:nvPr>
        </p:nvSpPr>
        <p:spPr>
          <a:xfrm>
            <a:off x="311700" y="979942"/>
            <a:ext cx="8520600" cy="5325607"/>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lnSpc>
                <a:spcPct val="112000"/>
              </a:lnSpc>
              <a:spcBef>
                <a:spcPts val="0"/>
              </a:spcBef>
              <a:spcAft>
                <a:spcPts val="0"/>
              </a:spcAft>
              <a:buClr>
                <a:srgbClr val="3A3B3C"/>
              </a:buClr>
              <a:buSzPts val="1100"/>
              <a:buNone/>
            </a:pPr>
            <a:r>
              <a:rPr lang="en-US" sz="1900" b="1" dirty="0">
                <a:solidFill>
                  <a:srgbClr val="3A3B3C"/>
                </a:solidFill>
                <a:latin typeface="Arial Narrow" panose="020B0606020202030204" pitchFamily="34" charset="0"/>
              </a:rPr>
              <a:t>American Nurses Association. (2015). </a:t>
            </a:r>
            <a:r>
              <a:rPr lang="en-US" sz="1900" b="1" i="1" dirty="0">
                <a:solidFill>
                  <a:srgbClr val="3A3B3C"/>
                </a:solidFill>
                <a:latin typeface="Arial Narrow" panose="020B0606020202030204" pitchFamily="34" charset="0"/>
              </a:rPr>
              <a:t>Code of ethics for nurses with interpretive statements. </a:t>
            </a:r>
            <a:r>
              <a:rPr lang="en-US" sz="1900" b="1" dirty="0">
                <a:solidFill>
                  <a:srgbClr val="3A3B3C"/>
                </a:solidFill>
                <a:latin typeface="Arial Narrow" panose="020B0606020202030204" pitchFamily="34" charset="0"/>
              </a:rPr>
              <a:t>Accessed from:</a:t>
            </a:r>
            <a:r>
              <a:rPr lang="en-US" sz="1900" b="1" dirty="0">
                <a:solidFill>
                  <a:schemeClr val="accent2"/>
                </a:solidFill>
                <a:latin typeface="Arial Narrow" panose="020B0606020202030204" pitchFamily="34" charset="0"/>
              </a:rPr>
              <a:t> </a:t>
            </a:r>
            <a:r>
              <a:rPr lang="en-US" sz="1900" b="1" u="sng" dirty="0">
                <a:solidFill>
                  <a:schemeClr val="accent3"/>
                </a:solidFill>
                <a:latin typeface="Arial Narrow" panose="020B0606020202030204" pitchFamily="34" charset="0"/>
                <a:hlinkClick r:id="rId3">
                  <a:extLst>
                    <a:ext uri="{A12FA001-AC4F-418D-AE19-62706E023703}">
                      <ahyp:hlinkClr xmlns:ahyp="http://schemas.microsoft.com/office/drawing/2018/hyperlinkcolor" val="tx"/>
                    </a:ext>
                  </a:extLst>
                </a:hlinkClick>
              </a:rPr>
              <a:t>https://homecaremissouri.org/mahc/documents/CodeofEthicswInterpretiveStatements20141.pdf </a:t>
            </a:r>
            <a:endParaRPr lang="en-US" sz="1900" b="1" dirty="0">
              <a:solidFill>
                <a:schemeClr val="accent3"/>
              </a:solidFill>
              <a:latin typeface="Arial Narrow" panose="020B0606020202030204" pitchFamily="34" charset="0"/>
            </a:endParaRPr>
          </a:p>
          <a:p>
            <a:pPr marL="0" lvl="0" indent="0" algn="l" rtl="0">
              <a:lnSpc>
                <a:spcPct val="112000"/>
              </a:lnSpc>
              <a:spcBef>
                <a:spcPts val="1200"/>
              </a:spcBef>
              <a:spcAft>
                <a:spcPts val="0"/>
              </a:spcAft>
              <a:buClr>
                <a:srgbClr val="3A3B3C"/>
              </a:buClr>
              <a:buSzPts val="1100"/>
              <a:buNone/>
            </a:pPr>
            <a:r>
              <a:rPr lang="en-US" sz="1900" b="1" dirty="0">
                <a:solidFill>
                  <a:srgbClr val="3A3B3C"/>
                </a:solidFill>
                <a:latin typeface="Arial Narrow" panose="020B0606020202030204" pitchFamily="34" charset="0"/>
              </a:rPr>
              <a:t>American Nurses Association. (2015). </a:t>
            </a:r>
            <a:r>
              <a:rPr lang="en-US" sz="1900" b="1" i="1" dirty="0">
                <a:solidFill>
                  <a:srgbClr val="3A3B3C"/>
                </a:solidFill>
                <a:latin typeface="Arial Narrow" panose="020B0606020202030204" pitchFamily="34" charset="0"/>
              </a:rPr>
              <a:t>Nursing: Scope and Standards of Practice, </a:t>
            </a:r>
            <a:r>
              <a:rPr lang="en-US" sz="1900" b="1" dirty="0">
                <a:solidFill>
                  <a:srgbClr val="3A3B3C"/>
                </a:solidFill>
                <a:latin typeface="Arial Narrow" panose="020B0606020202030204" pitchFamily="34" charset="0"/>
              </a:rPr>
              <a:t>Third Edition. Silver Spring, Maryland: Nursebooks.org.</a:t>
            </a:r>
          </a:p>
          <a:p>
            <a:pPr marL="0" lvl="0" indent="0" algn="l" rtl="0">
              <a:lnSpc>
                <a:spcPct val="112000"/>
              </a:lnSpc>
              <a:spcBef>
                <a:spcPts val="1200"/>
              </a:spcBef>
              <a:spcAft>
                <a:spcPts val="0"/>
              </a:spcAft>
              <a:buClr>
                <a:srgbClr val="3A3B3C"/>
              </a:buClr>
              <a:buSzPts val="1100"/>
              <a:buNone/>
            </a:pPr>
            <a:r>
              <a:rPr lang="en-US" sz="1900" b="1" dirty="0">
                <a:solidFill>
                  <a:srgbClr val="3A3B3C"/>
                </a:solidFill>
                <a:latin typeface="Arial Narrow" panose="020B0606020202030204" pitchFamily="34" charset="0"/>
              </a:rPr>
              <a:t>Ballard, Karen; </a:t>
            </a:r>
            <a:r>
              <a:rPr lang="en-US" sz="1900" b="1" dirty="0" err="1">
                <a:solidFill>
                  <a:srgbClr val="3A3B3C"/>
                </a:solidFill>
                <a:latin typeface="Arial Narrow" panose="020B0606020202030204" pitchFamily="34" charset="0"/>
              </a:rPr>
              <a:t>Haagenson</a:t>
            </a:r>
            <a:r>
              <a:rPr lang="en-US" sz="1900" b="1" dirty="0">
                <a:solidFill>
                  <a:srgbClr val="3A3B3C"/>
                </a:solidFill>
                <a:latin typeface="Arial Narrow" panose="020B0606020202030204" pitchFamily="34" charset="0"/>
              </a:rPr>
              <a:t>, D.; Christiansen, L. et al. (2016). Scope of Nursing Practice Decision-Making Framework. Journal of Nursing Regulation. 7(3)19-21.</a:t>
            </a:r>
          </a:p>
          <a:p>
            <a:pPr marL="0" lvl="0" indent="0" algn="l" rtl="0">
              <a:lnSpc>
                <a:spcPct val="112000"/>
              </a:lnSpc>
              <a:spcBef>
                <a:spcPts val="1200"/>
              </a:spcBef>
              <a:spcAft>
                <a:spcPts val="0"/>
              </a:spcAft>
              <a:buClr>
                <a:srgbClr val="3A3B3C"/>
              </a:buClr>
              <a:buSzPts val="1100"/>
              <a:buNone/>
            </a:pPr>
            <a:r>
              <a:rPr lang="en-US" sz="1900" b="1" dirty="0">
                <a:solidFill>
                  <a:srgbClr val="3A3B3C"/>
                </a:solidFill>
                <a:latin typeface="Arial Narrow" panose="020B0606020202030204" pitchFamily="34" charset="0"/>
              </a:rPr>
              <a:t>Benner, P. (1982). From novice to expert. </a:t>
            </a:r>
            <a:r>
              <a:rPr lang="en-US" sz="1900" b="1" i="1" dirty="0">
                <a:solidFill>
                  <a:srgbClr val="3A3B3C"/>
                </a:solidFill>
                <a:latin typeface="Arial Narrow" panose="020B0606020202030204" pitchFamily="34" charset="0"/>
              </a:rPr>
              <a:t>American Journal of Nursing, 82, </a:t>
            </a:r>
            <a:r>
              <a:rPr lang="en-US" sz="1900" b="1" dirty="0">
                <a:solidFill>
                  <a:srgbClr val="3A3B3C"/>
                </a:solidFill>
                <a:latin typeface="Arial Narrow" panose="020B0606020202030204" pitchFamily="34" charset="0"/>
              </a:rPr>
              <a:t>402–407.</a:t>
            </a:r>
          </a:p>
          <a:p>
            <a:pPr marL="0" lvl="0" indent="0" algn="l" rtl="0">
              <a:lnSpc>
                <a:spcPct val="112000"/>
              </a:lnSpc>
              <a:spcBef>
                <a:spcPts val="1200"/>
              </a:spcBef>
              <a:spcAft>
                <a:spcPts val="0"/>
              </a:spcAft>
              <a:buClr>
                <a:srgbClr val="3A3B3C"/>
              </a:buClr>
              <a:buSzPts val="1100"/>
              <a:buNone/>
            </a:pPr>
            <a:r>
              <a:rPr lang="en-US" sz="1900" b="1" dirty="0" err="1">
                <a:solidFill>
                  <a:srgbClr val="3A3B3C"/>
                </a:solidFill>
                <a:latin typeface="Arial Narrow" panose="020B0606020202030204" pitchFamily="34" charset="0"/>
              </a:rPr>
              <a:t>Gaguski</a:t>
            </a:r>
            <a:r>
              <a:rPr lang="en-US" sz="1900" b="1" dirty="0">
                <a:solidFill>
                  <a:srgbClr val="3A3B3C"/>
                </a:solidFill>
                <a:latin typeface="Arial Narrow" panose="020B0606020202030204" pitchFamily="34" charset="0"/>
              </a:rPr>
              <a:t>, M.; George, K.;  Bruce, S.; et al. (2016).  Oncology Nurse Generalist Competencies. CJON. 21(6) 679-687.</a:t>
            </a:r>
          </a:p>
          <a:p>
            <a:pPr marL="0" lvl="0" indent="0" algn="l" rtl="0">
              <a:lnSpc>
                <a:spcPct val="112000"/>
              </a:lnSpc>
              <a:spcBef>
                <a:spcPts val="1200"/>
              </a:spcBef>
              <a:spcAft>
                <a:spcPts val="0"/>
              </a:spcAft>
              <a:buClr>
                <a:srgbClr val="3A3B3C"/>
              </a:buClr>
              <a:buSzPts val="1100"/>
              <a:buNone/>
            </a:pPr>
            <a:r>
              <a:rPr lang="en-US" sz="1900" b="1" dirty="0">
                <a:solidFill>
                  <a:srgbClr val="3A3B3C"/>
                </a:solidFill>
                <a:latin typeface="Arial Narrow" panose="020B0606020202030204" pitchFamily="34" charset="0"/>
              </a:rPr>
              <a:t>Mahon, S. (2018) Study Guide for the Core Curriculum for Oncology Nursing. St. Louis, MO.        (5th edition)</a:t>
            </a:r>
          </a:p>
          <a:p>
            <a:pPr marL="0" lvl="0" indent="0" algn="l" rtl="0">
              <a:lnSpc>
                <a:spcPct val="112000"/>
              </a:lnSpc>
              <a:spcBef>
                <a:spcPts val="1200"/>
              </a:spcBef>
              <a:spcAft>
                <a:spcPts val="0"/>
              </a:spcAft>
              <a:buClr>
                <a:srgbClr val="3A3B3C"/>
              </a:buClr>
              <a:buSzPts val="1100"/>
              <a:buNone/>
            </a:pPr>
            <a:r>
              <a:rPr lang="en-US" sz="1900" b="1" dirty="0">
                <a:solidFill>
                  <a:srgbClr val="3A3B3C"/>
                </a:solidFill>
                <a:latin typeface="Arial Narrow" panose="020B0606020202030204" pitchFamily="34" charset="0"/>
              </a:rPr>
              <a:t>National Academies of Sciences, Engineering, and Medicine. (2016). </a:t>
            </a:r>
            <a:r>
              <a:rPr lang="en-US" sz="1900" b="1" i="1" dirty="0">
                <a:solidFill>
                  <a:srgbClr val="3A3B3C"/>
                </a:solidFill>
                <a:latin typeface="Arial Narrow" panose="020B0606020202030204" pitchFamily="34" charset="0"/>
              </a:rPr>
              <a:t>Assessing progress on the</a:t>
            </a:r>
            <a:r>
              <a:rPr lang="en-US" sz="1900" b="1" dirty="0">
                <a:solidFill>
                  <a:srgbClr val="3A3B3C"/>
                </a:solidFill>
                <a:latin typeface="Arial Narrow" panose="020B0606020202030204" pitchFamily="34" charset="0"/>
              </a:rPr>
              <a:t> </a:t>
            </a:r>
            <a:r>
              <a:rPr lang="en-US" sz="1900" b="1" i="1" dirty="0">
                <a:solidFill>
                  <a:srgbClr val="3A3B3C"/>
                </a:solidFill>
                <a:latin typeface="Arial Narrow" panose="020B0606020202030204" pitchFamily="34" charset="0"/>
              </a:rPr>
              <a:t>Institute of Medicine report </a:t>
            </a:r>
            <a:r>
              <a:rPr lang="en-US" sz="1900" b="1" dirty="0">
                <a:solidFill>
                  <a:srgbClr val="3A3B3C"/>
                </a:solidFill>
                <a:latin typeface="Arial Narrow" panose="020B0606020202030204" pitchFamily="34" charset="0"/>
              </a:rPr>
              <a:t>The Future of Nursing</a:t>
            </a:r>
            <a:r>
              <a:rPr lang="en-US" sz="1900" b="1" i="1" dirty="0">
                <a:solidFill>
                  <a:srgbClr val="3A3B3C"/>
                </a:solidFill>
                <a:latin typeface="Arial Narrow" panose="020B0606020202030204" pitchFamily="34" charset="0"/>
              </a:rPr>
              <a:t>. </a:t>
            </a:r>
            <a:r>
              <a:rPr lang="en-US" sz="1900" b="1" dirty="0">
                <a:solidFill>
                  <a:srgbClr val="3A3B3C"/>
                </a:solidFill>
                <a:latin typeface="Arial Narrow" panose="020B0606020202030204" pitchFamily="34" charset="0"/>
              </a:rPr>
              <a:t>Washington, DC: National Academies Press. </a:t>
            </a:r>
            <a:endParaRPr lang="en-US" sz="1900" dirty="0">
              <a:solidFill>
                <a:schemeClr val="accent3"/>
              </a:solidFill>
              <a:latin typeface="Arial Narrow" panose="020B0606020202030204" pitchFamily="34" charset="0"/>
            </a:endParaRPr>
          </a:p>
          <a:p>
            <a:pPr marL="0" lvl="0" indent="0" algn="l" rtl="0">
              <a:lnSpc>
                <a:spcPct val="112000"/>
              </a:lnSpc>
              <a:spcBef>
                <a:spcPts val="1200"/>
              </a:spcBef>
              <a:spcAft>
                <a:spcPts val="0"/>
              </a:spcAft>
              <a:buClr>
                <a:schemeClr val="dk1"/>
              </a:buClr>
              <a:buSzPts val="1100"/>
              <a:buNone/>
            </a:pPr>
            <a:r>
              <a:rPr lang="en-US" sz="1900" b="1" dirty="0" err="1">
                <a:solidFill>
                  <a:srgbClr val="434343"/>
                </a:solidFill>
                <a:latin typeface="Arial Narrow" panose="020B0606020202030204" pitchFamily="34" charset="0"/>
              </a:rPr>
              <a:t>Polovich</a:t>
            </a:r>
            <a:r>
              <a:rPr lang="en-US" sz="1900" b="1" dirty="0">
                <a:solidFill>
                  <a:srgbClr val="434343"/>
                </a:solidFill>
                <a:latin typeface="Arial Narrow" panose="020B0606020202030204" pitchFamily="34" charset="0"/>
              </a:rPr>
              <a:t> M.; ed. (2018) Safe Handling of Hazardous Drugs. Pittsburgh, PA, Oncology Nursing Society.  3</a:t>
            </a:r>
            <a:r>
              <a:rPr lang="en-US" sz="1900" b="1" baseline="30000" dirty="0">
                <a:solidFill>
                  <a:srgbClr val="434343"/>
                </a:solidFill>
                <a:latin typeface="Arial Narrow" panose="020B0606020202030204" pitchFamily="34" charset="0"/>
              </a:rPr>
              <a:t>rd</a:t>
            </a:r>
            <a:r>
              <a:rPr lang="en-US" sz="1900" b="1" dirty="0">
                <a:solidFill>
                  <a:srgbClr val="434343"/>
                </a:solidFill>
                <a:latin typeface="Arial Narrow" panose="020B0606020202030204" pitchFamily="34" charset="0"/>
              </a:rPr>
              <a:t>  edition</a:t>
            </a:r>
          </a:p>
          <a:p>
            <a:pPr marL="0" lvl="0" indent="0" algn="l" rtl="0">
              <a:lnSpc>
                <a:spcPct val="112000"/>
              </a:lnSpc>
              <a:spcBef>
                <a:spcPts val="1200"/>
              </a:spcBef>
              <a:spcAft>
                <a:spcPts val="0"/>
              </a:spcAft>
              <a:buClr>
                <a:srgbClr val="3A3B3C"/>
              </a:buClr>
              <a:buSzPts val="1100"/>
              <a:buFont typeface="Arial"/>
              <a:buNone/>
            </a:pPr>
            <a:r>
              <a:rPr lang="en-US" sz="1900" b="1" dirty="0">
                <a:solidFill>
                  <a:srgbClr val="3A3B3C"/>
                </a:solidFill>
                <a:latin typeface="Arial Narrow" panose="020B0606020202030204" pitchFamily="34" charset="0"/>
              </a:rPr>
              <a:t>Roach, M.S. (2002). </a:t>
            </a:r>
            <a:r>
              <a:rPr lang="en-US" sz="1900" b="1" i="1" dirty="0">
                <a:solidFill>
                  <a:srgbClr val="3A3B3C"/>
                </a:solidFill>
                <a:latin typeface="Arial Narrow" panose="020B0606020202030204" pitchFamily="34" charset="0"/>
              </a:rPr>
              <a:t>Caring, the human mode of being: A blueprint for the health professions</a:t>
            </a:r>
            <a:r>
              <a:rPr lang="en-US" sz="1900" b="1" dirty="0">
                <a:solidFill>
                  <a:srgbClr val="3A3B3C"/>
                </a:solidFill>
                <a:latin typeface="Arial Narrow" panose="020B0606020202030204" pitchFamily="34" charset="0"/>
              </a:rPr>
              <a:t> (2nd rev. ed.) Ottawa, Canada: Canadian Hospital Association Press.</a:t>
            </a:r>
          </a:p>
          <a:p>
            <a:pPr marL="0" lvl="0" indent="0" algn="l" rtl="0">
              <a:lnSpc>
                <a:spcPct val="112000"/>
              </a:lnSpc>
              <a:spcBef>
                <a:spcPts val="1200"/>
              </a:spcBef>
              <a:spcAft>
                <a:spcPts val="0"/>
              </a:spcAft>
              <a:buClr>
                <a:srgbClr val="3A3B3C"/>
              </a:buClr>
              <a:buSzPts val="1100"/>
              <a:buFont typeface="Arial"/>
              <a:buNone/>
            </a:pPr>
            <a:r>
              <a:rPr lang="en-US" sz="1900" dirty="0">
                <a:solidFill>
                  <a:srgbClr val="3A3B3C"/>
                </a:solidFill>
                <a:latin typeface="Arial Narrow" panose="020B0606020202030204" pitchFamily="34" charset="0"/>
              </a:rPr>
              <a:t>“The Elements of a Nursing Malpractice”. AJN. July, 2019; September, 2019; November, 2019; March, 2020.</a:t>
            </a:r>
          </a:p>
          <a:p>
            <a:pPr marL="57150" lvl="2" indent="0" algn="l" rtl="0">
              <a:lnSpc>
                <a:spcPct val="100000"/>
              </a:lnSpc>
              <a:spcBef>
                <a:spcPts val="333"/>
              </a:spcBef>
              <a:spcAft>
                <a:spcPts val="0"/>
              </a:spcAft>
              <a:buClr>
                <a:schemeClr val="dk1"/>
              </a:buClr>
              <a:buSzPts val="1100"/>
              <a:buNone/>
            </a:pPr>
            <a:endParaRPr lang="en-US" sz="1900" b="1" dirty="0">
              <a:solidFill>
                <a:srgbClr val="434343"/>
              </a:solidFill>
              <a:latin typeface="Arial Narrow" panose="020B0606020202030204" pitchFamily="34" charset="0"/>
            </a:endParaRPr>
          </a:p>
          <a:p>
            <a:pPr marL="57150" lvl="2" indent="0" algn="l" rtl="0">
              <a:lnSpc>
                <a:spcPct val="112000"/>
              </a:lnSpc>
              <a:spcBef>
                <a:spcPts val="333"/>
              </a:spcBef>
              <a:spcAft>
                <a:spcPts val="0"/>
              </a:spcAft>
              <a:buClr>
                <a:schemeClr val="dk1"/>
              </a:buClr>
              <a:buSzPts val="1100"/>
              <a:buNone/>
            </a:pPr>
            <a:r>
              <a:rPr lang="en-US" sz="1900" b="1" dirty="0">
                <a:solidFill>
                  <a:srgbClr val="434343"/>
                </a:solidFill>
                <a:latin typeface="Arial Narrow" panose="020B0606020202030204" pitchFamily="34" charset="0"/>
              </a:rPr>
              <a:t>USP &lt;800&gt; Hazardous Drugs – Handling in Healthcare Settings   </a:t>
            </a:r>
            <a:r>
              <a:rPr lang="en-US" sz="1900" b="1" u="sng" dirty="0">
                <a:solidFill>
                  <a:schemeClr val="accent3"/>
                </a:solidFill>
                <a:latin typeface="Arial Narrow" panose="020B0606020202030204" pitchFamily="34" charset="0"/>
                <a:hlinkClick r:id="rId4">
                  <a:extLst>
                    <a:ext uri="{A12FA001-AC4F-418D-AE19-62706E023703}">
                      <ahyp:hlinkClr xmlns:ahyp="http://schemas.microsoft.com/office/drawing/2018/hyperlinkcolor" val="tx"/>
                    </a:ext>
                  </a:extLst>
                </a:hlinkClick>
              </a:rPr>
              <a:t>http://www.usp.org/sites/default/files/usp/document/our-work/healthcare-quality-safety/general-chapter-800.pdf</a:t>
            </a:r>
            <a:r>
              <a:rPr lang="en-US" sz="1900" b="1" dirty="0">
                <a:solidFill>
                  <a:schemeClr val="accent3"/>
                </a:solidFill>
                <a:latin typeface="Arial Narrow" panose="020B0606020202030204" pitchFamily="34" charset="0"/>
              </a:rPr>
              <a:t> </a:t>
            </a:r>
          </a:p>
          <a:p>
            <a:pPr marL="57150" lvl="2" indent="0" algn="l" rtl="0">
              <a:lnSpc>
                <a:spcPct val="100000"/>
              </a:lnSpc>
              <a:spcBef>
                <a:spcPts val="333"/>
              </a:spcBef>
              <a:spcAft>
                <a:spcPts val="0"/>
              </a:spcAft>
              <a:buClr>
                <a:schemeClr val="dk1"/>
              </a:buClr>
              <a:buSzPts val="1100"/>
              <a:buNone/>
            </a:pPr>
            <a:endParaRPr lang="en-US" sz="1900" b="1" dirty="0">
              <a:solidFill>
                <a:schemeClr val="accent3"/>
              </a:solidFill>
              <a:latin typeface="Arial Narrow" panose="020B0606020202030204" pitchFamily="34" charset="0"/>
            </a:endParaRPr>
          </a:p>
          <a:p>
            <a:pPr marL="57150" lvl="2" indent="0" algn="l" rtl="0">
              <a:lnSpc>
                <a:spcPct val="112000"/>
              </a:lnSpc>
              <a:spcBef>
                <a:spcPts val="333"/>
              </a:spcBef>
              <a:spcAft>
                <a:spcPts val="0"/>
              </a:spcAft>
              <a:buClr>
                <a:schemeClr val="dk1"/>
              </a:buClr>
              <a:buSzPts val="1100"/>
              <a:buFont typeface="Arial"/>
              <a:buNone/>
            </a:pPr>
            <a:r>
              <a:rPr lang="en-US" sz="1900" b="1" dirty="0">
                <a:solidFill>
                  <a:srgbClr val="434343"/>
                </a:solidFill>
                <a:latin typeface="Arial Narrow" panose="020B0606020202030204" pitchFamily="34" charset="0"/>
              </a:rPr>
              <a:t>2016 Updated ASCO/ONS Chemotherapy Administration Safety Standards</a:t>
            </a:r>
            <a:endParaRPr lang="en-US" sz="1900" dirty="0">
              <a:solidFill>
                <a:srgbClr val="434343"/>
              </a:solidFill>
              <a:latin typeface="Arial Narrow" panose="020B0606020202030204" pitchFamily="34" charset="0"/>
            </a:endParaRPr>
          </a:p>
          <a:p>
            <a:pPr marL="57150" lvl="2" indent="0" algn="l" rtl="0">
              <a:lnSpc>
                <a:spcPct val="112000"/>
              </a:lnSpc>
              <a:spcBef>
                <a:spcPts val="333"/>
              </a:spcBef>
              <a:spcAft>
                <a:spcPts val="0"/>
              </a:spcAft>
              <a:buClr>
                <a:schemeClr val="dk1"/>
              </a:buClr>
              <a:buSzPts val="1100"/>
              <a:buFont typeface="Arial"/>
              <a:buNone/>
            </a:pPr>
            <a:r>
              <a:rPr lang="en-US" sz="1900" b="1" u="sng" dirty="0">
                <a:solidFill>
                  <a:srgbClr val="00A9E0"/>
                </a:solidFill>
                <a:latin typeface="Arial Narrow" panose="020B0606020202030204" pitchFamily="34" charset="0"/>
                <a:hlinkClick r:id="rId5">
                  <a:extLst>
                    <a:ext uri="{A12FA001-AC4F-418D-AE19-62706E023703}">
                      <ahyp:hlinkClr xmlns:ahyp="http://schemas.microsoft.com/office/drawing/2018/hyperlinkcolor" val="tx"/>
                    </a:ext>
                  </a:extLst>
                </a:hlinkClick>
              </a:rPr>
              <a:t>www.asco.org/chemo-standards</a:t>
            </a:r>
            <a:r>
              <a:rPr lang="en-US" sz="1900" b="1" dirty="0">
                <a:solidFill>
                  <a:srgbClr val="00A9E0"/>
                </a:solidFill>
                <a:latin typeface="Arial Narrow" panose="020B0606020202030204" pitchFamily="34" charset="0"/>
              </a:rPr>
              <a:t> </a:t>
            </a:r>
            <a:endParaRPr lang="en-US" sz="1900" dirty="0">
              <a:latin typeface="Arial Narrow" panose="020B0606020202030204" pitchFamily="34" charset="0"/>
            </a:endParaRPr>
          </a:p>
          <a:p>
            <a:pPr marL="57150" lvl="2" indent="0" algn="l" rtl="0">
              <a:lnSpc>
                <a:spcPct val="112000"/>
              </a:lnSpc>
              <a:spcBef>
                <a:spcPts val="333"/>
              </a:spcBef>
              <a:spcAft>
                <a:spcPts val="0"/>
              </a:spcAft>
              <a:buClr>
                <a:schemeClr val="dk1"/>
              </a:buClr>
              <a:buSzPts val="1100"/>
              <a:buFont typeface="Arial"/>
              <a:buNone/>
            </a:pPr>
            <a:endParaRPr lang="en-US" sz="1300" b="1" dirty="0">
              <a:solidFill>
                <a:srgbClr val="69BE28"/>
              </a:solidFill>
            </a:endParaRPr>
          </a:p>
          <a:p>
            <a:pPr marL="57150" lvl="2" indent="0" algn="l" rtl="0">
              <a:lnSpc>
                <a:spcPct val="112000"/>
              </a:lnSpc>
              <a:spcBef>
                <a:spcPts val="333"/>
              </a:spcBef>
              <a:spcAft>
                <a:spcPts val="0"/>
              </a:spcAft>
              <a:buClr>
                <a:schemeClr val="dk1"/>
              </a:buClr>
              <a:buSzPts val="1100"/>
              <a:buFont typeface="Arial"/>
              <a:buNone/>
            </a:pPr>
            <a:endParaRPr lang="en-US" sz="1300" b="1" dirty="0">
              <a:solidFill>
                <a:srgbClr val="434343"/>
              </a:solidFill>
            </a:endParaRPr>
          </a:p>
          <a:p>
            <a:pPr marL="0" lvl="0" indent="0" algn="l" rtl="0">
              <a:lnSpc>
                <a:spcPct val="112000"/>
              </a:lnSpc>
              <a:spcBef>
                <a:spcPts val="1200"/>
              </a:spcBef>
              <a:spcAft>
                <a:spcPts val="0"/>
              </a:spcAft>
              <a:buClr>
                <a:srgbClr val="3A3B3C"/>
              </a:buClr>
              <a:buSzPts val="1100"/>
              <a:buNone/>
            </a:pPr>
            <a:endParaRPr lang="en-US" sz="1000" b="1" dirty="0">
              <a:solidFill>
                <a:srgbClr val="3A3B3C"/>
              </a:solidFill>
            </a:endParaRPr>
          </a:p>
          <a:p>
            <a:pPr marL="0" lvl="0" indent="0" algn="l" rtl="0">
              <a:lnSpc>
                <a:spcPct val="112000"/>
              </a:lnSpc>
              <a:spcBef>
                <a:spcPts val="1200"/>
              </a:spcBef>
              <a:spcAft>
                <a:spcPts val="0"/>
              </a:spcAft>
              <a:buClr>
                <a:schemeClr val="dk1"/>
              </a:buClr>
              <a:buSzPts val="1000"/>
              <a:buNone/>
            </a:pPr>
            <a:endParaRPr sz="1000" dirty="0"/>
          </a:p>
        </p:txBody>
      </p:sp>
      <p:sp>
        <p:nvSpPr>
          <p:cNvPr id="534" name="Google Shape;534;p3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62</a:t>
            </a:fld>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311700" y="354567"/>
            <a:ext cx="8520600" cy="76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69BE28"/>
              </a:buClr>
              <a:buSzPct val="92857"/>
              <a:buFont typeface="Arial"/>
              <a:buNone/>
            </a:pPr>
            <a:r>
              <a:rPr lang="en-US" dirty="0">
                <a:solidFill>
                  <a:srgbClr val="0084C1"/>
                </a:solidFill>
              </a:rPr>
              <a:t>ANA Scope of Nursing Practice</a:t>
            </a:r>
            <a:endParaRPr dirty="0">
              <a:solidFill>
                <a:srgbClr val="0084C1"/>
              </a:solidFill>
            </a:endParaRPr>
          </a:p>
        </p:txBody>
      </p:sp>
      <p:sp>
        <p:nvSpPr>
          <p:cNvPr id="139" name="Google Shape;139;p3"/>
          <p:cNvSpPr txBox="1">
            <a:spLocks noGrp="1"/>
          </p:cNvSpPr>
          <p:nvPr>
            <p:ph type="body" idx="1"/>
          </p:nvPr>
        </p:nvSpPr>
        <p:spPr>
          <a:xfrm>
            <a:off x="588397" y="1118066"/>
            <a:ext cx="7951304" cy="5549433"/>
          </a:xfrm>
          <a:prstGeom prst="rect">
            <a:avLst/>
          </a:prstGeom>
          <a:noFill/>
          <a:ln>
            <a:noFill/>
          </a:ln>
        </p:spPr>
        <p:txBody>
          <a:bodyPr spcFirstLastPara="1" wrap="square" lIns="91425" tIns="45700" rIns="91425" bIns="45700" anchor="t" anchorCtr="0">
            <a:normAutofit/>
          </a:bodyPr>
          <a:lstStyle/>
          <a:p>
            <a:pPr marL="114300" indent="0" algn="l">
              <a:buNone/>
            </a:pPr>
            <a:r>
              <a:rPr lang="en-US" sz="2400" b="1" i="0" dirty="0">
                <a:solidFill>
                  <a:srgbClr val="0070C0"/>
                </a:solidFill>
                <a:effectLst/>
                <a:latin typeface="MontserratSemiBold"/>
              </a:rPr>
              <a:t>Who:</a:t>
            </a:r>
            <a:r>
              <a:rPr lang="en-US" sz="2400" b="1" i="0" dirty="0">
                <a:solidFill>
                  <a:srgbClr val="0070C0"/>
                </a:solidFill>
                <a:effectLst/>
                <a:latin typeface="MontserratLight"/>
              </a:rPr>
              <a:t> </a:t>
            </a:r>
            <a:r>
              <a:rPr lang="en-US" sz="2000" b="0" i="0" dirty="0">
                <a:solidFill>
                  <a:srgbClr val="000000"/>
                </a:solidFill>
                <a:effectLst/>
                <a:latin typeface="MontserratLight"/>
              </a:rPr>
              <a:t>Registered Nurses (RN) and Advanced Practice Registered Nurses (APRN) comprise the “who” constituency and have been educated, titled, and maintain active licensure to practice nursing.</a:t>
            </a:r>
          </a:p>
          <a:p>
            <a:pPr algn="l">
              <a:buFont typeface="Arial" panose="020B0604020202020204" pitchFamily="34" charset="0"/>
              <a:buChar char="•"/>
            </a:pPr>
            <a:endParaRPr lang="en-US" sz="2000" b="0" i="0" dirty="0">
              <a:solidFill>
                <a:srgbClr val="000000"/>
              </a:solidFill>
              <a:effectLst/>
              <a:latin typeface="MontserratLight"/>
            </a:endParaRPr>
          </a:p>
          <a:p>
            <a:pPr marL="114300" indent="0" algn="l">
              <a:buNone/>
            </a:pPr>
            <a:r>
              <a:rPr lang="en-US" sz="2400" b="1" i="0" dirty="0">
                <a:solidFill>
                  <a:srgbClr val="0070C0"/>
                </a:solidFill>
                <a:effectLst/>
                <a:latin typeface="MontserratSemiBold"/>
              </a:rPr>
              <a:t>What:</a:t>
            </a:r>
            <a:r>
              <a:rPr lang="en-US" sz="2400" b="1" i="0" dirty="0">
                <a:solidFill>
                  <a:srgbClr val="0070C0"/>
                </a:solidFill>
                <a:effectLst/>
                <a:latin typeface="MontserratLight"/>
              </a:rPr>
              <a:t> </a:t>
            </a:r>
            <a:r>
              <a:rPr lang="en-US" sz="2000" b="1" i="1" dirty="0">
                <a:solidFill>
                  <a:srgbClr val="0070C0"/>
                </a:solidFill>
                <a:effectLst/>
                <a:latin typeface="MontserratLight"/>
              </a:rPr>
              <a:t>Nursing is the</a:t>
            </a:r>
          </a:p>
          <a:p>
            <a:pPr marL="114300" indent="0" algn="l">
              <a:buNone/>
            </a:pPr>
            <a:endParaRPr lang="en-US" sz="2000" b="1" i="1" dirty="0">
              <a:solidFill>
                <a:srgbClr val="0070C0"/>
              </a:solidFill>
              <a:effectLst/>
              <a:latin typeface="MontserratLight"/>
            </a:endParaRPr>
          </a:p>
          <a:p>
            <a:pPr>
              <a:buFont typeface="Arial" panose="020B0604020202020204" pitchFamily="34" charset="0"/>
              <a:buChar char="•"/>
            </a:pPr>
            <a:r>
              <a:rPr lang="en-US" sz="2000" b="1" i="0" dirty="0">
                <a:solidFill>
                  <a:srgbClr val="0070C0"/>
                </a:solidFill>
                <a:effectLst/>
                <a:latin typeface="MontserratLight"/>
              </a:rPr>
              <a:t>Protection,</a:t>
            </a:r>
          </a:p>
          <a:p>
            <a:pPr>
              <a:buFont typeface="Arial" panose="020B0604020202020204" pitchFamily="34" charset="0"/>
              <a:buChar char="•"/>
            </a:pPr>
            <a:r>
              <a:rPr lang="en-US" sz="2000" b="1" dirty="0">
                <a:solidFill>
                  <a:srgbClr val="0070C0"/>
                </a:solidFill>
                <a:latin typeface="MontserratLight"/>
              </a:rPr>
              <a:t>P</a:t>
            </a:r>
            <a:r>
              <a:rPr lang="en-US" sz="2000" b="1" i="0" dirty="0">
                <a:solidFill>
                  <a:srgbClr val="0070C0"/>
                </a:solidFill>
                <a:effectLst/>
                <a:latin typeface="MontserratLight"/>
              </a:rPr>
              <a:t>romotion, and </a:t>
            </a:r>
          </a:p>
          <a:p>
            <a:pPr>
              <a:buFont typeface="Arial" panose="020B0604020202020204" pitchFamily="34" charset="0"/>
              <a:buChar char="•"/>
            </a:pPr>
            <a:r>
              <a:rPr lang="en-US" sz="2000" b="1" dirty="0">
                <a:solidFill>
                  <a:srgbClr val="0070C0"/>
                </a:solidFill>
                <a:latin typeface="MontserratLight"/>
              </a:rPr>
              <a:t>O</a:t>
            </a:r>
            <a:r>
              <a:rPr lang="en-US" sz="2000" b="1" i="0" dirty="0">
                <a:solidFill>
                  <a:srgbClr val="0070C0"/>
                </a:solidFill>
                <a:effectLst/>
                <a:latin typeface="MontserratLight"/>
              </a:rPr>
              <a:t>ptimization of health and abilities; </a:t>
            </a:r>
          </a:p>
          <a:p>
            <a:pPr>
              <a:buFont typeface="Arial" panose="020B0604020202020204" pitchFamily="34" charset="0"/>
              <a:buChar char="•"/>
            </a:pPr>
            <a:r>
              <a:rPr lang="en-US" sz="2000" b="1" dirty="0">
                <a:solidFill>
                  <a:srgbClr val="0070C0"/>
                </a:solidFill>
                <a:latin typeface="MontserratLight"/>
              </a:rPr>
              <a:t>P</a:t>
            </a:r>
            <a:r>
              <a:rPr lang="en-US" sz="2000" b="1" i="0" dirty="0">
                <a:solidFill>
                  <a:srgbClr val="0070C0"/>
                </a:solidFill>
                <a:effectLst/>
                <a:latin typeface="MontserratLight"/>
              </a:rPr>
              <a:t>revention of illness and injury; </a:t>
            </a:r>
          </a:p>
          <a:p>
            <a:pPr>
              <a:buFont typeface="Arial" panose="020B0604020202020204" pitchFamily="34" charset="0"/>
              <a:buChar char="•"/>
            </a:pPr>
            <a:r>
              <a:rPr lang="en-US" sz="2000" b="1" dirty="0">
                <a:solidFill>
                  <a:srgbClr val="0070C0"/>
                </a:solidFill>
                <a:latin typeface="MontserratLight"/>
              </a:rPr>
              <a:t>F</a:t>
            </a:r>
            <a:r>
              <a:rPr lang="en-US" sz="2000" b="1" i="0" dirty="0">
                <a:solidFill>
                  <a:srgbClr val="0070C0"/>
                </a:solidFill>
                <a:effectLst/>
                <a:latin typeface="MontserratLight"/>
              </a:rPr>
              <a:t>acilitation of healing; </a:t>
            </a:r>
          </a:p>
          <a:p>
            <a:pPr>
              <a:buFont typeface="Arial" panose="020B0604020202020204" pitchFamily="34" charset="0"/>
              <a:buChar char="•"/>
            </a:pPr>
            <a:r>
              <a:rPr lang="en-US" sz="2000" b="1" dirty="0">
                <a:solidFill>
                  <a:srgbClr val="0070C0"/>
                </a:solidFill>
                <a:latin typeface="MontserratLight"/>
              </a:rPr>
              <a:t>A</a:t>
            </a:r>
            <a:r>
              <a:rPr lang="en-US" sz="2000" b="1" i="0" dirty="0">
                <a:solidFill>
                  <a:srgbClr val="0070C0"/>
                </a:solidFill>
                <a:effectLst/>
                <a:latin typeface="MontserratLight"/>
              </a:rPr>
              <a:t>lleviation of suffering through the diagnosis;</a:t>
            </a:r>
          </a:p>
          <a:p>
            <a:pPr>
              <a:buFont typeface="Arial" panose="020B0604020202020204" pitchFamily="34" charset="0"/>
              <a:buChar char="•"/>
            </a:pPr>
            <a:r>
              <a:rPr lang="en-US" sz="2000" b="1" dirty="0">
                <a:solidFill>
                  <a:srgbClr val="0070C0"/>
                </a:solidFill>
                <a:latin typeface="MontserratLight"/>
              </a:rPr>
              <a:t>T</a:t>
            </a:r>
            <a:r>
              <a:rPr lang="en-US" sz="2000" b="1" i="0" dirty="0">
                <a:solidFill>
                  <a:srgbClr val="0070C0"/>
                </a:solidFill>
                <a:effectLst/>
                <a:latin typeface="MontserratLight"/>
              </a:rPr>
              <a:t>reatment of human response; and </a:t>
            </a:r>
          </a:p>
          <a:p>
            <a:pPr>
              <a:buFont typeface="Arial" panose="020B0604020202020204" pitchFamily="34" charset="0"/>
              <a:buChar char="•"/>
            </a:pPr>
            <a:r>
              <a:rPr lang="en-US" sz="2000" b="1" dirty="0">
                <a:solidFill>
                  <a:srgbClr val="0070C0"/>
                </a:solidFill>
                <a:latin typeface="MontserratLight"/>
              </a:rPr>
              <a:t>A</a:t>
            </a:r>
            <a:r>
              <a:rPr lang="en-US" sz="2000" b="1" i="0" dirty="0">
                <a:solidFill>
                  <a:srgbClr val="0070C0"/>
                </a:solidFill>
                <a:effectLst/>
                <a:latin typeface="MontserratLight"/>
              </a:rPr>
              <a:t>dvocacy in the care of individuals, families, groups, communities, and populations.</a:t>
            </a:r>
          </a:p>
          <a:p>
            <a:pPr marL="114300" indent="0" algn="l">
              <a:buNone/>
            </a:pPr>
            <a:endParaRPr lang="en-US" sz="1100" b="0" i="0" dirty="0">
              <a:solidFill>
                <a:srgbClr val="000000"/>
              </a:solidFill>
              <a:effectLst/>
              <a:latin typeface="MontserratLight"/>
            </a:endParaRPr>
          </a:p>
          <a:p>
            <a:pPr marL="114300" indent="0" algn="l">
              <a:buNone/>
            </a:pPr>
            <a:r>
              <a:rPr lang="en-US" sz="2400" b="1" i="0" dirty="0">
                <a:solidFill>
                  <a:srgbClr val="0070C0"/>
                </a:solidFill>
                <a:effectLst/>
                <a:latin typeface="MontserratSemiBold"/>
              </a:rPr>
              <a:t>Why:</a:t>
            </a:r>
            <a:r>
              <a:rPr lang="en-US" sz="2400" b="0" i="0" dirty="0">
                <a:solidFill>
                  <a:srgbClr val="0070C0"/>
                </a:solidFill>
                <a:effectLst/>
                <a:latin typeface="MontserratLight"/>
              </a:rPr>
              <a:t> </a:t>
            </a:r>
            <a:r>
              <a:rPr lang="en-US" sz="2000" b="0" i="1" dirty="0">
                <a:solidFill>
                  <a:srgbClr val="000000"/>
                </a:solidFill>
                <a:effectLst/>
                <a:latin typeface="MontserratLight"/>
              </a:rPr>
              <a:t>The profession exists to achieve the most positive patient outcomes in keeping with nursing’s social contract and obligation to society.</a:t>
            </a:r>
          </a:p>
          <a:p>
            <a:pPr marL="0" lvl="0" indent="0" algn="l" rtl="0">
              <a:lnSpc>
                <a:spcPct val="92000"/>
              </a:lnSpc>
              <a:spcBef>
                <a:spcPts val="1200"/>
              </a:spcBef>
              <a:spcAft>
                <a:spcPts val="0"/>
              </a:spcAft>
              <a:buClr>
                <a:schemeClr val="dk1"/>
              </a:buClr>
              <a:buSzPct val="100000"/>
              <a:buNone/>
            </a:pPr>
            <a:endParaRPr sz="1000" dirty="0"/>
          </a:p>
        </p:txBody>
      </p:sp>
      <p:sp>
        <p:nvSpPr>
          <p:cNvPr id="140" name="Google Shape;140;p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7</a:t>
            </a:fld>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311700" y="354567"/>
            <a:ext cx="8520600" cy="763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69BE28"/>
              </a:buClr>
              <a:buSzPct val="92857"/>
              <a:buFont typeface="Arial"/>
              <a:buNone/>
            </a:pPr>
            <a:r>
              <a:rPr lang="en-US" b="1" i="1" dirty="0">
                <a:solidFill>
                  <a:srgbClr val="0070C0"/>
                </a:solidFill>
              </a:rPr>
              <a:t>Specialty: Oncology Nursing Practice</a:t>
            </a:r>
            <a:br>
              <a:rPr lang="en-US" b="1" dirty="0">
                <a:solidFill>
                  <a:srgbClr val="0070C0"/>
                </a:solidFill>
              </a:rPr>
            </a:br>
            <a:endParaRPr dirty="0">
              <a:solidFill>
                <a:srgbClr val="0070C0"/>
              </a:solidFill>
            </a:endParaRPr>
          </a:p>
        </p:txBody>
      </p:sp>
      <p:sp>
        <p:nvSpPr>
          <p:cNvPr id="139" name="Google Shape;139;p3"/>
          <p:cNvSpPr txBox="1">
            <a:spLocks noGrp="1"/>
          </p:cNvSpPr>
          <p:nvPr>
            <p:ph type="body" idx="1"/>
          </p:nvPr>
        </p:nvSpPr>
        <p:spPr>
          <a:xfrm>
            <a:off x="693172" y="1200150"/>
            <a:ext cx="7951304" cy="5017472"/>
          </a:xfrm>
          <a:prstGeom prst="rect">
            <a:avLst/>
          </a:prstGeom>
          <a:noFill/>
          <a:ln>
            <a:noFill/>
          </a:ln>
        </p:spPr>
        <p:txBody>
          <a:bodyPr spcFirstLastPara="1" wrap="square" lIns="91425" tIns="45700" rIns="91425" bIns="45700" anchor="t" anchorCtr="0">
            <a:normAutofit/>
          </a:bodyPr>
          <a:lstStyle/>
          <a:p>
            <a:pPr marL="0" lvl="0" indent="0" algn="l" rtl="0">
              <a:lnSpc>
                <a:spcPct val="92000"/>
              </a:lnSpc>
              <a:spcBef>
                <a:spcPts val="1200"/>
              </a:spcBef>
              <a:spcAft>
                <a:spcPts val="0"/>
              </a:spcAft>
              <a:buClr>
                <a:schemeClr val="dk1"/>
              </a:buClr>
              <a:buSzPct val="77492"/>
              <a:buNone/>
            </a:pPr>
            <a:r>
              <a:rPr lang="en-US" sz="2000" b="1" i="1" u="sng" dirty="0">
                <a:solidFill>
                  <a:srgbClr val="0070C0"/>
                </a:solidFill>
              </a:rPr>
              <a:t>ONS recognizes</a:t>
            </a:r>
            <a:r>
              <a:rPr lang="en-US" sz="2000" b="1" dirty="0">
                <a:solidFill>
                  <a:srgbClr val="0070C0"/>
                </a:solidFill>
              </a:rPr>
              <a:t> </a:t>
            </a:r>
            <a:r>
              <a:rPr lang="en-US" sz="2000" b="1" dirty="0">
                <a:solidFill>
                  <a:schemeClr val="accent4"/>
                </a:solidFill>
              </a:rPr>
              <a:t>that the current healthcare environment, is a rapidly evolving science, with expansive research which….</a:t>
            </a:r>
            <a:endParaRPr sz="2000" dirty="0">
              <a:solidFill>
                <a:schemeClr val="accent4"/>
              </a:solidFill>
            </a:endParaRPr>
          </a:p>
          <a:p>
            <a:pPr marL="0" lvl="0" indent="0" algn="l" rtl="0">
              <a:lnSpc>
                <a:spcPct val="92000"/>
              </a:lnSpc>
              <a:spcBef>
                <a:spcPts val="1200"/>
              </a:spcBef>
              <a:spcAft>
                <a:spcPts val="0"/>
              </a:spcAft>
              <a:buClr>
                <a:srgbClr val="69BE28"/>
              </a:buClr>
              <a:buSzPct val="76783"/>
              <a:buNone/>
            </a:pPr>
            <a:r>
              <a:rPr lang="en-US" sz="2083" b="1" i="1" dirty="0">
                <a:solidFill>
                  <a:schemeClr val="accent4"/>
                </a:solidFill>
              </a:rPr>
              <a:t>“impacts patient care and delivery ....requiring oncology nurses to </a:t>
            </a:r>
            <a:r>
              <a:rPr lang="en-US" sz="2083" b="1" i="1" u="sng" dirty="0">
                <a:solidFill>
                  <a:schemeClr val="accent4"/>
                </a:solidFill>
              </a:rPr>
              <a:t>attain</a:t>
            </a:r>
            <a:r>
              <a:rPr lang="en-US" sz="2083" b="1" i="1" dirty="0">
                <a:solidFill>
                  <a:schemeClr val="accent4"/>
                </a:solidFill>
              </a:rPr>
              <a:t> and </a:t>
            </a:r>
            <a:r>
              <a:rPr lang="en-US" sz="2083" b="1" i="1" u="sng" dirty="0">
                <a:solidFill>
                  <a:schemeClr val="accent4"/>
                </a:solidFill>
              </a:rPr>
              <a:t>maintain</a:t>
            </a:r>
            <a:r>
              <a:rPr lang="en-US" sz="2083" b="1" i="1" dirty="0">
                <a:solidFill>
                  <a:schemeClr val="accent4"/>
                </a:solidFill>
              </a:rPr>
              <a:t> a high level of competency to adequately care for people with cancer.”</a:t>
            </a:r>
          </a:p>
          <a:p>
            <a:pPr marL="0" lvl="0" indent="0" algn="l" rtl="0">
              <a:lnSpc>
                <a:spcPct val="92000"/>
              </a:lnSpc>
              <a:spcBef>
                <a:spcPts val="1200"/>
              </a:spcBef>
              <a:spcAft>
                <a:spcPts val="0"/>
              </a:spcAft>
              <a:buClr>
                <a:srgbClr val="69BE28"/>
              </a:buClr>
              <a:buSzPct val="76783"/>
              <a:buNone/>
            </a:pPr>
            <a:endParaRPr lang="en-US" sz="2083" b="1" i="1" dirty="0">
              <a:solidFill>
                <a:srgbClr val="0070C0"/>
              </a:solidFill>
            </a:endParaRPr>
          </a:p>
          <a:p>
            <a:pPr marL="0" lvl="0" indent="0" algn="l" rtl="0">
              <a:lnSpc>
                <a:spcPct val="92000"/>
              </a:lnSpc>
              <a:spcBef>
                <a:spcPts val="1200"/>
              </a:spcBef>
              <a:spcAft>
                <a:spcPts val="0"/>
              </a:spcAft>
              <a:buClr>
                <a:srgbClr val="69BE28"/>
              </a:buClr>
              <a:buSzPct val="76783"/>
              <a:buNone/>
            </a:pPr>
            <a:r>
              <a:rPr lang="en-US" sz="2083" b="1" i="1" dirty="0">
                <a:solidFill>
                  <a:srgbClr val="0070C0"/>
                </a:solidFill>
              </a:rPr>
              <a:t>Your specialty organization mission:</a:t>
            </a:r>
          </a:p>
          <a:p>
            <a:pPr marL="342900">
              <a:lnSpc>
                <a:spcPct val="92000"/>
              </a:lnSpc>
              <a:spcBef>
                <a:spcPts val="1200"/>
              </a:spcBef>
              <a:buClr>
                <a:srgbClr val="69BE28"/>
              </a:buClr>
              <a:buSzPct val="76783"/>
            </a:pPr>
            <a:r>
              <a:rPr lang="en-US" sz="2083" b="1" i="1" dirty="0">
                <a:solidFill>
                  <a:srgbClr val="0070C0"/>
                </a:solidFill>
              </a:rPr>
              <a:t>Set evidence-based </a:t>
            </a:r>
            <a:r>
              <a:rPr lang="en-US" sz="2083" b="1" i="1" u="sng" dirty="0">
                <a:solidFill>
                  <a:srgbClr val="0070C0"/>
                </a:solidFill>
              </a:rPr>
              <a:t>standards and guidelines for practice</a:t>
            </a:r>
          </a:p>
          <a:p>
            <a:pPr marL="342900">
              <a:lnSpc>
                <a:spcPct val="92000"/>
              </a:lnSpc>
              <a:spcBef>
                <a:spcPts val="1200"/>
              </a:spcBef>
              <a:buClr>
                <a:srgbClr val="69BE28"/>
              </a:buClr>
              <a:buSzPct val="76783"/>
            </a:pPr>
            <a:r>
              <a:rPr lang="en-US" sz="2083" b="1" i="1" dirty="0">
                <a:solidFill>
                  <a:srgbClr val="0070C0"/>
                </a:solidFill>
              </a:rPr>
              <a:t>Provide </a:t>
            </a:r>
            <a:r>
              <a:rPr lang="en-US" sz="2083" b="1" i="1" u="sng" dirty="0">
                <a:solidFill>
                  <a:srgbClr val="0070C0"/>
                </a:solidFill>
              </a:rPr>
              <a:t>position statements </a:t>
            </a:r>
            <a:r>
              <a:rPr lang="en-US" sz="2083" b="1" i="1" dirty="0">
                <a:solidFill>
                  <a:srgbClr val="0070C0"/>
                </a:solidFill>
              </a:rPr>
              <a:t>on key issues,</a:t>
            </a:r>
          </a:p>
          <a:p>
            <a:pPr marL="342900">
              <a:lnSpc>
                <a:spcPct val="92000"/>
              </a:lnSpc>
              <a:spcBef>
                <a:spcPts val="1200"/>
              </a:spcBef>
              <a:buClr>
                <a:srgbClr val="69BE28"/>
              </a:buClr>
              <a:buSzPct val="76783"/>
            </a:pPr>
            <a:r>
              <a:rPr lang="en-US" sz="2083" b="1" i="1" dirty="0">
                <a:solidFill>
                  <a:srgbClr val="0070C0"/>
                </a:solidFill>
              </a:rPr>
              <a:t> Articulate the </a:t>
            </a:r>
            <a:r>
              <a:rPr lang="en-US" sz="2083" b="1" i="1" u="sng" dirty="0">
                <a:solidFill>
                  <a:srgbClr val="0070C0"/>
                </a:solidFill>
              </a:rPr>
              <a:t>core competencies </a:t>
            </a:r>
            <a:r>
              <a:rPr lang="en-US" sz="2083" b="1" i="1" dirty="0">
                <a:solidFill>
                  <a:srgbClr val="0070C0"/>
                </a:solidFill>
              </a:rPr>
              <a:t>of an oncology nurse, </a:t>
            </a:r>
          </a:p>
          <a:p>
            <a:pPr marL="342900">
              <a:lnSpc>
                <a:spcPct val="92000"/>
              </a:lnSpc>
              <a:spcBef>
                <a:spcPts val="1200"/>
              </a:spcBef>
              <a:buClr>
                <a:srgbClr val="69BE28"/>
              </a:buClr>
              <a:buSzPct val="76783"/>
            </a:pPr>
            <a:r>
              <a:rPr lang="en-US" sz="2083" b="1" i="1" dirty="0">
                <a:solidFill>
                  <a:srgbClr val="0070C0"/>
                </a:solidFill>
              </a:rPr>
              <a:t>Provide </a:t>
            </a:r>
            <a:r>
              <a:rPr lang="en-US" sz="2083" b="1" i="1" u="sng" dirty="0">
                <a:solidFill>
                  <a:srgbClr val="0070C0"/>
                </a:solidFill>
              </a:rPr>
              <a:t>evidence of that knowledge</a:t>
            </a:r>
            <a:r>
              <a:rPr lang="en-US" sz="2083" b="1" i="1" dirty="0">
                <a:solidFill>
                  <a:srgbClr val="0070C0"/>
                </a:solidFill>
              </a:rPr>
              <a:t> through the certification exam process.</a:t>
            </a:r>
            <a:endParaRPr sz="1063" dirty="0">
              <a:solidFill>
                <a:srgbClr val="0070C0"/>
              </a:solidFill>
            </a:endParaRPr>
          </a:p>
          <a:p>
            <a:pPr marL="0" lvl="0" indent="0" algn="l" rtl="0">
              <a:lnSpc>
                <a:spcPct val="92000"/>
              </a:lnSpc>
              <a:spcBef>
                <a:spcPts val="1200"/>
              </a:spcBef>
              <a:spcAft>
                <a:spcPts val="0"/>
              </a:spcAft>
              <a:buClr>
                <a:schemeClr val="dk1"/>
              </a:buClr>
              <a:buSzPct val="100000"/>
              <a:buNone/>
            </a:pPr>
            <a:endParaRPr sz="720" dirty="0"/>
          </a:p>
        </p:txBody>
      </p:sp>
      <p:sp>
        <p:nvSpPr>
          <p:cNvPr id="140" name="Google Shape;140;p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8</a:t>
            </a:fld>
            <a:endParaRPr>
              <a:solidFill>
                <a:schemeClr val="dk2"/>
              </a:solidFill>
            </a:endParaRPr>
          </a:p>
        </p:txBody>
      </p:sp>
    </p:spTree>
    <p:extLst>
      <p:ext uri="{BB962C8B-B14F-4D97-AF65-F5344CB8AC3E}">
        <p14:creationId xmlns:p14="http://schemas.microsoft.com/office/powerpoint/2010/main" val="50848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3000">
              <a:srgbClr val="CCECFF"/>
            </a:gs>
            <a:gs pos="100000">
              <a:schemeClr val="accent1">
                <a:lumMod val="30000"/>
                <a:lumOff val="70000"/>
              </a:schemeClr>
            </a:gs>
          </a:gsLst>
          <a:lin ang="5400000" scaled="1"/>
        </a:gradFill>
        <a:effectLst/>
      </p:bgPr>
    </p:bg>
    <p:spTree>
      <p:nvGrpSpPr>
        <p:cNvPr id="1" name="Shape 194"/>
        <p:cNvGrpSpPr/>
        <p:nvPr/>
      </p:nvGrpSpPr>
      <p:grpSpPr>
        <a:xfrm>
          <a:off x="0" y="0"/>
          <a:ext cx="0" cy="0"/>
          <a:chOff x="0" y="0"/>
          <a:chExt cx="0" cy="0"/>
        </a:xfrm>
      </p:grpSpPr>
      <p:sp>
        <p:nvSpPr>
          <p:cNvPr id="197" name="Google Shape;197;g100579ab9f3_0_439"/>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chemeClr val="dk2"/>
                </a:solidFill>
              </a:rPr>
              <a:pPr marL="0" lvl="0" indent="0" algn="r" rtl="0">
                <a:spcBef>
                  <a:spcPts val="0"/>
                </a:spcBef>
                <a:spcAft>
                  <a:spcPts val="0"/>
                </a:spcAft>
                <a:buNone/>
              </a:pPr>
              <a:t>9</a:t>
            </a:fld>
            <a:endParaRPr>
              <a:solidFill>
                <a:schemeClr val="dk2"/>
              </a:solidFill>
            </a:endParaRPr>
          </a:p>
        </p:txBody>
      </p:sp>
      <p:sp>
        <p:nvSpPr>
          <p:cNvPr id="195" name="Google Shape;195;g100579ab9f3_0_439"/>
          <p:cNvSpPr txBox="1">
            <a:spLocks noGrp="1"/>
          </p:cNvSpPr>
          <p:nvPr>
            <p:ph type="title" idx="4294967295"/>
          </p:nvPr>
        </p:nvSpPr>
        <p:spPr>
          <a:xfrm>
            <a:off x="397425" y="211617"/>
            <a:ext cx="8520600" cy="7635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lnSpc>
                <a:spcPct val="100000"/>
              </a:lnSpc>
              <a:spcBef>
                <a:spcPts val="0"/>
              </a:spcBef>
              <a:spcAft>
                <a:spcPts val="0"/>
              </a:spcAft>
            </a:pPr>
            <a:r>
              <a:rPr lang="en-US" sz="2400" b="1" dirty="0">
                <a:solidFill>
                  <a:schemeClr val="accent1"/>
                </a:solidFill>
              </a:rPr>
              <a:t>Oncology Nursing Society </a:t>
            </a:r>
            <a:br>
              <a:rPr lang="en-US" sz="2400" b="1" dirty="0">
                <a:solidFill>
                  <a:schemeClr val="accent1"/>
                </a:solidFill>
              </a:rPr>
            </a:br>
            <a:r>
              <a:rPr lang="en-US" sz="2400" b="1" dirty="0">
                <a:solidFill>
                  <a:schemeClr val="accent1"/>
                </a:solidFill>
              </a:rPr>
              <a:t>Professional Practice Foundations</a:t>
            </a:r>
            <a:endParaRPr sz="2400" b="1" dirty="0">
              <a:solidFill>
                <a:schemeClr val="accent1"/>
              </a:solidFill>
            </a:endParaRPr>
          </a:p>
        </p:txBody>
      </p:sp>
      <p:sp>
        <p:nvSpPr>
          <p:cNvPr id="196" name="Google Shape;196;g100579ab9f3_0_439"/>
          <p:cNvSpPr txBox="1">
            <a:spLocks noGrp="1"/>
          </p:cNvSpPr>
          <p:nvPr>
            <p:ph type="body" idx="4294967295"/>
          </p:nvPr>
        </p:nvSpPr>
        <p:spPr>
          <a:xfrm>
            <a:off x="311700" y="1247776"/>
            <a:ext cx="8520600" cy="509587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2000"/>
              </a:lnSpc>
              <a:buClr>
                <a:schemeClr val="dk1"/>
              </a:buClr>
              <a:buSzPct val="100000"/>
              <a:buNone/>
            </a:pPr>
            <a:r>
              <a:rPr lang="en-US" sz="3200" b="1" u="sng" dirty="0">
                <a:solidFill>
                  <a:srgbClr val="0070C0"/>
                </a:solidFill>
                <a:hlinkClick r:id="rId3">
                  <a:extLst>
                    <a:ext uri="{A12FA001-AC4F-418D-AE19-62706E023703}">
                      <ahyp:hlinkClr xmlns:ahyp="http://schemas.microsoft.com/office/drawing/2018/hyperlinkcolor" val="tx"/>
                    </a:ext>
                  </a:extLst>
                </a:hlinkClick>
              </a:rPr>
              <a:t>Nursing Practice </a:t>
            </a:r>
            <a:endParaRPr lang="en-US" sz="3200" b="1" u="sng" dirty="0">
              <a:solidFill>
                <a:srgbClr val="0070C0"/>
              </a:solidFill>
            </a:endParaRPr>
          </a:p>
          <a:p>
            <a:pPr marL="0" indent="0">
              <a:lnSpc>
                <a:spcPct val="112000"/>
              </a:lnSpc>
              <a:buClr>
                <a:schemeClr val="dk1"/>
              </a:buClr>
              <a:buSzPct val="100000"/>
              <a:buNone/>
            </a:pPr>
            <a:endParaRPr lang="en-US" sz="2600" b="1" dirty="0">
              <a:solidFill>
                <a:srgbClr val="92D050"/>
              </a:solidFill>
            </a:endParaRPr>
          </a:p>
          <a:p>
            <a:pPr marL="0" indent="0">
              <a:lnSpc>
                <a:spcPct val="112000"/>
              </a:lnSpc>
              <a:buClr>
                <a:schemeClr val="dk1"/>
              </a:buClr>
              <a:buSzPct val="100000"/>
              <a:buNone/>
            </a:pPr>
            <a:r>
              <a:rPr lang="en-US" sz="2600" b="1" u="sng" dirty="0">
                <a:solidFill>
                  <a:srgbClr val="92D050"/>
                </a:solidFill>
                <a:hlinkClick r:id="rId4">
                  <a:extLst>
                    <a:ext uri="{A12FA001-AC4F-418D-AE19-62706E023703}">
                      <ahyp:hlinkClr xmlns:ahyp="http://schemas.microsoft.com/office/drawing/2018/hyperlinkcolor" val="tx"/>
                    </a:ext>
                  </a:extLst>
                </a:hlinkClick>
              </a:rPr>
              <a:t>Standards and Guidelines</a:t>
            </a: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endParaRPr lang="en-US" sz="2600" b="1" u="sng" dirty="0">
              <a:solidFill>
                <a:srgbClr val="58A71B"/>
              </a:solidFill>
              <a:hlinkClick r:id="rId5">
                <a:extLst>
                  <a:ext uri="{A12FA001-AC4F-418D-AE19-62706E023703}">
                    <ahyp:hlinkClr xmlns:ahyp="http://schemas.microsoft.com/office/drawing/2018/hyperlinkcolor" val="tx"/>
                  </a:ext>
                </a:extLst>
              </a:hlinkClick>
            </a:endParaRPr>
          </a:p>
          <a:p>
            <a:pPr marL="0" indent="0">
              <a:lnSpc>
                <a:spcPct val="112000"/>
              </a:lnSpc>
              <a:buClr>
                <a:schemeClr val="dk1"/>
              </a:buClr>
              <a:buSzPct val="100000"/>
              <a:buNone/>
            </a:pPr>
            <a:r>
              <a:rPr lang="en-US" sz="2600" b="1" u="sng" dirty="0">
                <a:solidFill>
                  <a:srgbClr val="92D050"/>
                </a:solidFill>
                <a:hlinkClick r:id="rId6">
                  <a:extLst>
                    <a:ext uri="{A12FA001-AC4F-418D-AE19-62706E023703}">
                      <ahyp:hlinkClr xmlns:ahyp="http://schemas.microsoft.com/office/drawing/2018/hyperlinkcolor" val="tx"/>
                    </a:ext>
                  </a:extLst>
                </a:hlinkClick>
              </a:rPr>
              <a:t>Position Statements</a:t>
            </a:r>
            <a:endParaRPr lang="en-US" sz="2600" b="1" u="sng" dirty="0">
              <a:solidFill>
                <a:srgbClr val="92D050"/>
              </a:solidFill>
            </a:endParaRPr>
          </a:p>
          <a:p>
            <a:pPr marL="0" indent="0">
              <a:lnSpc>
                <a:spcPct val="112000"/>
              </a:lnSpc>
              <a:buClr>
                <a:schemeClr val="dk1"/>
              </a:buClr>
              <a:buSzPct val="100000"/>
              <a:buNone/>
            </a:pPr>
            <a:endParaRPr lang="en-US" sz="2600" b="1" dirty="0">
              <a:solidFill>
                <a:schemeClr val="accent1"/>
              </a:solidFill>
            </a:endParaRPr>
          </a:p>
          <a:p>
            <a:pPr marL="0" indent="0">
              <a:lnSpc>
                <a:spcPct val="112000"/>
              </a:lnSpc>
              <a:buClr>
                <a:schemeClr val="dk1"/>
              </a:buClr>
              <a:buSzPct val="100000"/>
              <a:buNone/>
            </a:pPr>
            <a:r>
              <a:rPr lang="en-US" sz="2600" b="1" u="sng" dirty="0">
                <a:solidFill>
                  <a:srgbClr val="92D050"/>
                </a:solidFill>
                <a:hlinkClick r:id="rId7">
                  <a:extLst>
                    <a:ext uri="{A12FA001-AC4F-418D-AE19-62706E023703}">
                      <ahyp:hlinkClr xmlns:ahyp="http://schemas.microsoft.com/office/drawing/2018/hyperlinkcolor" val="tx"/>
                    </a:ext>
                  </a:extLst>
                </a:hlinkClick>
              </a:rPr>
              <a:t>Role Delineation</a:t>
            </a:r>
            <a:endParaRPr lang="en-US" sz="2600" b="1" u="sng" dirty="0">
              <a:solidFill>
                <a:srgbClr val="92D050"/>
              </a:solidFill>
            </a:endParaRPr>
          </a:p>
          <a:p>
            <a:pPr marL="0" indent="0">
              <a:lnSpc>
                <a:spcPct val="112000"/>
              </a:lnSpc>
              <a:buClr>
                <a:schemeClr val="dk1"/>
              </a:buClr>
              <a:buSzPct val="100000"/>
              <a:buNone/>
            </a:pPr>
            <a:endParaRPr lang="en-US" sz="2600" b="1" dirty="0">
              <a:solidFill>
                <a:srgbClr val="92D050"/>
              </a:solidFill>
            </a:endParaRPr>
          </a:p>
          <a:p>
            <a:pPr marL="0" lvl="0" indent="0" algn="l" rtl="0">
              <a:lnSpc>
                <a:spcPct val="112000"/>
              </a:lnSpc>
              <a:spcBef>
                <a:spcPts val="0"/>
              </a:spcBef>
              <a:spcAft>
                <a:spcPts val="0"/>
              </a:spcAft>
              <a:buClr>
                <a:schemeClr val="dk1"/>
              </a:buClr>
              <a:buSzPct val="100000"/>
              <a:buNone/>
            </a:pPr>
            <a:r>
              <a:rPr lang="en-US" sz="2600" b="1" u="sng" dirty="0">
                <a:solidFill>
                  <a:srgbClr val="92D050"/>
                </a:solidFill>
                <a:hlinkClick r:id="rId5">
                  <a:extLst>
                    <a:ext uri="{A12FA001-AC4F-418D-AE19-62706E023703}">
                      <ahyp:hlinkClr xmlns:ahyp="http://schemas.microsoft.com/office/drawing/2018/hyperlinkcolor" val="tx"/>
                    </a:ext>
                  </a:extLst>
                </a:hlinkClick>
              </a:rPr>
              <a:t>Advocacy</a:t>
            </a:r>
            <a:endParaRPr lang="en-US" sz="2600" b="1" dirty="0">
              <a:solidFill>
                <a:srgbClr val="92D050"/>
              </a:solidFill>
            </a:endParaRPr>
          </a:p>
          <a:p>
            <a:pPr marL="0" lvl="0" indent="0" algn="l" rtl="0">
              <a:lnSpc>
                <a:spcPct val="112000"/>
              </a:lnSpc>
              <a:spcBef>
                <a:spcPts val="1200"/>
              </a:spcBef>
              <a:spcAft>
                <a:spcPts val="0"/>
              </a:spcAft>
              <a:buClr>
                <a:schemeClr val="dk1"/>
              </a:buClr>
              <a:buSzPct val="100000"/>
              <a:buNone/>
            </a:pPr>
            <a:endParaRPr lang="en-US" sz="1200" b="1" dirty="0"/>
          </a:p>
          <a:p>
            <a:pPr marL="0" lvl="0" indent="0" algn="l" rtl="0">
              <a:lnSpc>
                <a:spcPct val="112000"/>
              </a:lnSpc>
              <a:spcBef>
                <a:spcPts val="1200"/>
              </a:spcBef>
              <a:spcAft>
                <a:spcPts val="0"/>
              </a:spcAft>
              <a:buClr>
                <a:schemeClr val="dk1"/>
              </a:buClr>
              <a:buSzPct val="147368"/>
              <a:buNone/>
            </a:pPr>
            <a:r>
              <a:rPr lang="en-US" sz="1050" b="1" dirty="0">
                <a:solidFill>
                  <a:srgbClr val="FF0000"/>
                </a:solidFill>
              </a:rPr>
              <a:t>(active links)</a:t>
            </a:r>
          </a:p>
          <a:p>
            <a:pPr marL="685800" lvl="1" indent="-184150" algn="l" rtl="0">
              <a:lnSpc>
                <a:spcPct val="112000"/>
              </a:lnSpc>
              <a:spcBef>
                <a:spcPts val="320"/>
              </a:spcBef>
              <a:spcAft>
                <a:spcPts val="0"/>
              </a:spcAft>
              <a:buClr>
                <a:schemeClr val="dk1"/>
              </a:buClr>
              <a:buSzPct val="114285"/>
              <a:buFont typeface="Arial"/>
              <a:buNone/>
            </a:pPr>
            <a:endParaRPr dirty="0"/>
          </a:p>
        </p:txBody>
      </p:sp>
    </p:spTree>
    <p:extLst>
      <p:ext uri="{BB962C8B-B14F-4D97-AF65-F5344CB8AC3E}">
        <p14:creationId xmlns:p14="http://schemas.microsoft.com/office/powerpoint/2010/main" val="4283532987"/>
      </p:ext>
    </p:extLst>
  </p:cSld>
  <p:clrMapOvr>
    <a:masterClrMapping/>
  </p:clrMapOvr>
</p:sld>
</file>

<file path=ppt/theme/theme1.xml><?xml version="1.0" encoding="utf-8"?>
<a:theme xmlns:a="http://schemas.openxmlformats.org/drawingml/2006/main" name="Office Theme">
  <a:themeElements>
    <a:clrScheme name="Dana-Farber">
      <a:dk1>
        <a:srgbClr val="000000"/>
      </a:dk1>
      <a:lt1>
        <a:srgbClr val="FFFFFF"/>
      </a:lt1>
      <a:dk2>
        <a:srgbClr val="636569"/>
      </a:dk2>
      <a:lt2>
        <a:srgbClr val="E7E6E6"/>
      </a:lt2>
      <a:accent1>
        <a:srgbClr val="12689B"/>
      </a:accent1>
      <a:accent2>
        <a:srgbClr val="FC993C"/>
      </a:accent2>
      <a:accent3>
        <a:srgbClr val="23C7EF"/>
      </a:accent3>
      <a:accent4>
        <a:srgbClr val="646569"/>
      </a:accent4>
      <a:accent5>
        <a:srgbClr val="E7E6E6"/>
      </a:accent5>
      <a:accent6>
        <a:srgbClr val="FEFEFE"/>
      </a:accent6>
      <a:hlink>
        <a:srgbClr val="FB993D"/>
      </a:hlink>
      <a:folHlink>
        <a:srgbClr val="FB9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0985_DFCI_PPT_Everyday_4x3_DESIGN" id="{7C307533-1617-9D49-A251-1A1FF0512AB5}" vid="{FFD8B3FF-0AD3-1D46-9C76-24155A8467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40985_DFCI_PPT_Everyday_4x3_DESIGN</Template>
  <TotalTime>2361</TotalTime>
  <Words>6760</Words>
  <Application>Microsoft Office PowerPoint</Application>
  <PresentationFormat>On-screen Show (4:3)</PresentationFormat>
  <Paragraphs>957</Paragraphs>
  <Slides>62</Slides>
  <Notes>58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Arial</vt:lpstr>
      <vt:lpstr>Arial Narrow</vt:lpstr>
      <vt:lpstr>Calibri</vt:lpstr>
      <vt:lpstr>Georgia</vt:lpstr>
      <vt:lpstr>Helvetica Neue LT W01_51488890</vt:lpstr>
      <vt:lpstr>Lato</vt:lpstr>
      <vt:lpstr>Lucida</vt:lpstr>
      <vt:lpstr>MontserratLight</vt:lpstr>
      <vt:lpstr>MontserratSemiBold</vt:lpstr>
      <vt:lpstr>Noto Sans Symbols</vt:lpstr>
      <vt:lpstr>Roboto</vt:lpstr>
      <vt:lpstr>Trebuchet MS</vt:lpstr>
      <vt:lpstr>Office Theme</vt:lpstr>
      <vt:lpstr>Professional Scope and Standards</vt:lpstr>
      <vt:lpstr>DISCLOSURES</vt:lpstr>
      <vt:lpstr>PowerPoint Presentation</vt:lpstr>
      <vt:lpstr>PowerPoint Presentation</vt:lpstr>
      <vt:lpstr>Oncology Certified Nurse (OCN®)  Test Content Outline </vt:lpstr>
      <vt:lpstr>Professional Scope and Standards of Practice</vt:lpstr>
      <vt:lpstr>ANA Scope of Nursing Practice</vt:lpstr>
      <vt:lpstr>Specialty: Oncology Nursing Practice </vt:lpstr>
      <vt:lpstr>Oncology Nursing Society  Professional Practice Foundations</vt:lpstr>
      <vt:lpstr>ONCOLOGY NURSING PRACTICE: Certification     </vt:lpstr>
      <vt:lpstr>SCOPE OF ONCOLOGY NURSING PRACTICE:</vt:lpstr>
      <vt:lpstr>Oncology Nursing Society  Professional Practice Foundations</vt:lpstr>
      <vt:lpstr>Competence vs. Competency</vt:lpstr>
      <vt:lpstr>Guidelines Versus Standards </vt:lpstr>
      <vt:lpstr>Guidelines Versus Standards  </vt:lpstr>
      <vt:lpstr>Knowledge Check  </vt:lpstr>
      <vt:lpstr>USP &lt;800&gt;  Hazardous Drugs—Handling in Healthcare Settings</vt:lpstr>
      <vt:lpstr>USP &lt;800&gt;  Hazardous Drugs—Handling in Healthcare Settings</vt:lpstr>
      <vt:lpstr>Guideline Versus Standard</vt:lpstr>
      <vt:lpstr>Review ONS Standards/Guidelines and Position Statements</vt:lpstr>
      <vt:lpstr>Oncology Nursing Society  Professional Practice Foundations</vt:lpstr>
      <vt:lpstr>Review ONS Standards/Guidelines and Position Statements</vt:lpstr>
      <vt:lpstr>Oncology Nursing Society  Professional Practice Foundations</vt:lpstr>
      <vt:lpstr>ONS Role Delineation   Benner’s Model Stages of Clinical Competence  </vt:lpstr>
      <vt:lpstr>ONS Role Delineation   Benner’s Model Stages of Clinical Competence  </vt:lpstr>
      <vt:lpstr>Knowledge Check </vt:lpstr>
      <vt:lpstr>Knowledge Check </vt:lpstr>
      <vt:lpstr>Oncology Nursing Society  Professional Practice Foundations</vt:lpstr>
      <vt:lpstr>PowerPoint Presentation</vt:lpstr>
      <vt:lpstr>PowerPoint Presentation</vt:lpstr>
      <vt:lpstr>PowerPoint Presentation</vt:lpstr>
      <vt:lpstr>Knowledge Check </vt:lpstr>
      <vt:lpstr>Knowledge Check </vt:lpstr>
      <vt:lpstr>PowerPoint Presentation</vt:lpstr>
      <vt:lpstr>Nurses and the Law: Legal Terms     </vt:lpstr>
      <vt:lpstr>Professional Negligence  </vt:lpstr>
      <vt:lpstr>Professional Negligence:   Examples of Litigation </vt:lpstr>
      <vt:lpstr>Common Sources of Nurse Litigation</vt:lpstr>
      <vt:lpstr>Four Elements of Nursing Malpractice</vt:lpstr>
      <vt:lpstr>  CASE STUDY #1:    Patient/Family Education</vt:lpstr>
      <vt:lpstr>PowerPoint Presentation</vt:lpstr>
      <vt:lpstr>CASE STUDY #2 :    Medication Error</vt:lpstr>
      <vt:lpstr> CASE STUDY #2:  Medication Error</vt:lpstr>
      <vt:lpstr>Real Consequences </vt:lpstr>
      <vt:lpstr>UPDATE: Radonda Vaught</vt:lpstr>
      <vt:lpstr>Hospitals have the potential for serious failures. </vt:lpstr>
      <vt:lpstr>Knowledge Check</vt:lpstr>
      <vt:lpstr>PowerPoint Presentation</vt:lpstr>
      <vt:lpstr> Oncology Nursing Dilemmas: Safe Handling   </vt:lpstr>
      <vt:lpstr>Oncology Nursing Dilemmas: Safe Handling   </vt:lpstr>
      <vt:lpstr>Oncology Nursing Dilemmas: Safe Handling  </vt:lpstr>
      <vt:lpstr>Oncology Nursing Dilemmas</vt:lpstr>
      <vt:lpstr>Oncology Nursing Dilemmas:  Informed Consent </vt:lpstr>
      <vt:lpstr>Oncology Nursing Dilemmas:  Informed Consent </vt:lpstr>
      <vt:lpstr>Oncology Nursing Dilemmas:  Informed Consent </vt:lpstr>
      <vt:lpstr>Oncology Nursing Dilemmas:     Scope of Practice</vt:lpstr>
      <vt:lpstr>Oncology Nursing Dilemmas:  Scope of Practice </vt:lpstr>
      <vt:lpstr>Oncology Nursing Dilemmas:  Practice Standards </vt:lpstr>
      <vt:lpstr>Oncology Nursing Dilemmas:  Standards of Practice </vt:lpstr>
      <vt:lpstr>Oncology Nursing Dilemmas:  Standards of Practice </vt:lpstr>
      <vt:lpstr>PowerPoint Presentation</vt:lpstr>
      <vt:lpstr>Professional Scope and Standards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Morrison-Ma, Samantha Claire,N.P.</dc:creator>
  <cp:lastModifiedBy>Sze, Cameron</cp:lastModifiedBy>
  <cp:revision>64</cp:revision>
  <dcterms:created xsi:type="dcterms:W3CDTF">2022-04-26T13:56:28Z</dcterms:created>
  <dcterms:modified xsi:type="dcterms:W3CDTF">2022-11-05T02:32:51Z</dcterms:modified>
</cp:coreProperties>
</file>